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96" r:id="rId5"/>
    <p:sldMasterId id="2147483909" r:id="rId6"/>
  </p:sldMasterIdLst>
  <p:notesMasterIdLst>
    <p:notesMasterId r:id="rId41"/>
  </p:notesMasterIdLst>
  <p:handoutMasterIdLst>
    <p:handoutMasterId r:id="rId42"/>
  </p:handoutMasterIdLst>
  <p:sldIdLst>
    <p:sldId id="256" r:id="rId7"/>
    <p:sldId id="273" r:id="rId8"/>
    <p:sldId id="257" r:id="rId9"/>
    <p:sldId id="1842" r:id="rId10"/>
    <p:sldId id="4503" r:id="rId11"/>
    <p:sldId id="4504" r:id="rId12"/>
    <p:sldId id="292" r:id="rId13"/>
    <p:sldId id="293" r:id="rId14"/>
    <p:sldId id="4471" r:id="rId15"/>
    <p:sldId id="294" r:id="rId16"/>
    <p:sldId id="295" r:id="rId17"/>
    <p:sldId id="296" r:id="rId18"/>
    <p:sldId id="297" r:id="rId19"/>
    <p:sldId id="298" r:id="rId20"/>
    <p:sldId id="317" r:id="rId21"/>
    <p:sldId id="318" r:id="rId22"/>
    <p:sldId id="301" r:id="rId23"/>
    <p:sldId id="302" r:id="rId24"/>
    <p:sldId id="303" r:id="rId25"/>
    <p:sldId id="4473" r:id="rId26"/>
    <p:sldId id="304" r:id="rId27"/>
    <p:sldId id="4505" r:id="rId28"/>
    <p:sldId id="4499" r:id="rId29"/>
    <p:sldId id="4506" r:id="rId30"/>
    <p:sldId id="4477" r:id="rId31"/>
    <p:sldId id="307" r:id="rId32"/>
    <p:sldId id="319" r:id="rId33"/>
    <p:sldId id="309" r:id="rId34"/>
    <p:sldId id="310" r:id="rId35"/>
    <p:sldId id="311" r:id="rId36"/>
    <p:sldId id="312" r:id="rId37"/>
    <p:sldId id="314" r:id="rId38"/>
    <p:sldId id="315" r:id="rId39"/>
    <p:sldId id="269" r:id="rId40"/>
  </p:sldIdLst>
  <p:sldSz cx="7812088" cy="4392613"/>
  <p:notesSz cx="6985000" cy="9283700"/>
  <p:defaultTextStyle>
    <a:defPPr>
      <a:defRPr lang="fr-FR"/>
    </a:defPPr>
    <a:lvl1pPr algn="l" defTabSz="6969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347663" indent="109538" algn="l" defTabSz="6969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696913" indent="217488" algn="l" defTabSz="6969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044575" indent="327025" algn="l" defTabSz="6969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393825" indent="434975" algn="l" defTabSz="6969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3">
          <p15:clr>
            <a:srgbClr val="A4A3A4"/>
          </p15:clr>
        </p15:guide>
        <p15:guide id="2" orient="horz" pos="154">
          <p15:clr>
            <a:srgbClr val="A4A3A4"/>
          </p15:clr>
        </p15:guide>
        <p15:guide id="3" orient="horz" pos="2653">
          <p15:clr>
            <a:srgbClr val="A4A3A4"/>
          </p15:clr>
        </p15:guide>
        <p15:guide id="4" orient="horz" pos="1065">
          <p15:clr>
            <a:srgbClr val="A4A3A4"/>
          </p15:clr>
        </p15:guide>
        <p15:guide id="5" orient="horz" pos="22">
          <p15:clr>
            <a:srgbClr val="A4A3A4"/>
          </p15:clr>
        </p15:guide>
        <p15:guide id="6" orient="horz" pos="2233">
          <p15:clr>
            <a:srgbClr val="A4A3A4"/>
          </p15:clr>
        </p15:guide>
        <p15:guide id="7" orient="horz" pos="657">
          <p15:clr>
            <a:srgbClr val="A4A3A4"/>
          </p15:clr>
        </p15:guide>
        <p15:guide id="8" orient="horz" pos="2284">
          <p15:clr>
            <a:srgbClr val="A4A3A4"/>
          </p15:clr>
        </p15:guide>
        <p15:guide id="9" pos="2460">
          <p15:clr>
            <a:srgbClr val="A4A3A4"/>
          </p15:clr>
        </p15:guide>
        <p15:guide id="10" pos="4819">
          <p15:clr>
            <a:srgbClr val="A4A3A4"/>
          </p15:clr>
        </p15:guide>
        <p15:guide id="11" pos="1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SZA Sylvie" initials="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5AA"/>
    <a:srgbClr val="027180"/>
    <a:srgbClr val="00008F"/>
    <a:srgbClr val="00AEC6"/>
    <a:srgbClr val="B5D0EE"/>
    <a:srgbClr val="343C3D"/>
    <a:srgbClr val="9FD9B4"/>
    <a:srgbClr val="668980"/>
    <a:srgbClr val="BC9D45"/>
    <a:srgbClr val="914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88178" autoAdjust="0"/>
  </p:normalViewPr>
  <p:slideViewPr>
    <p:cSldViewPr snapToGrid="0">
      <p:cViewPr varScale="1">
        <p:scale>
          <a:sx n="57" d="100"/>
          <a:sy n="57" d="100"/>
        </p:scale>
        <p:origin x="692" y="32"/>
      </p:cViewPr>
      <p:guideLst>
        <p:guide orient="horz" pos="1383"/>
        <p:guide orient="horz" pos="154"/>
        <p:guide orient="horz" pos="2653"/>
        <p:guide orient="horz" pos="1065"/>
        <p:guide orient="horz" pos="22"/>
        <p:guide orient="horz" pos="2233"/>
        <p:guide orient="horz" pos="657"/>
        <p:guide orient="horz" pos="2284"/>
        <p:guide pos="2460"/>
        <p:guide pos="4819"/>
        <p:guide pos="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8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5342298049048E-2"/>
          <c:y val="1.0657787403226104E-2"/>
          <c:w val="0.89342817234274152"/>
          <c:h val="0.91289771091706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caption 01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FC5B-467E-956C-EF27DECA76FC}"/>
              </c:ext>
            </c:extLst>
          </c:dPt>
          <c:cat>
            <c:numRef>
              <c:f>Feuil1!$A$2:$A$3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5B-467E-956C-EF27DECA76F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caption 02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5B-467E-956C-EF27DECA76F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caption 03</c:v>
                </c:pt>
              </c:strCache>
            </c:strRef>
          </c:tx>
          <c:spPr>
            <a:solidFill>
              <a:srgbClr val="9EBFB0"/>
            </a:solidFill>
          </c:spPr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Feuil1!$D$2:$D$3</c:f>
              <c:numCache>
                <c:formatCode>General</c:formatCode>
                <c:ptCount val="2"/>
                <c:pt idx="0">
                  <c:v>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5B-467E-956C-EF27DECA76F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caption 04</c:v>
                </c:pt>
              </c:strCache>
            </c:strRef>
          </c:tx>
          <c:spPr>
            <a:solidFill>
              <a:srgbClr val="02707F"/>
            </a:solidFill>
          </c:spPr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Feuil1!$E$2:$E$3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5B-467E-956C-EF27DECA7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2015334432"/>
        <c:axId val="2015332256"/>
      </c:barChart>
      <c:catAx>
        <c:axId val="2015334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5332256"/>
        <c:crosses val="autoZero"/>
        <c:auto val="1"/>
        <c:lblAlgn val="ctr"/>
        <c:lblOffset val="100"/>
        <c:noMultiLvlLbl val="0"/>
      </c:catAx>
      <c:valAx>
        <c:axId val="2015332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153344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745" cy="4638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5991" y="0"/>
            <a:ext cx="3027378" cy="4638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231319-F843-4002-86CB-A9717817D4FC}" type="datetime1">
              <a:rPr lang="fr-FR" smtClean="0"/>
              <a:t>29/11/2022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16865"/>
            <a:ext cx="3025745" cy="465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fr-FR"/>
              <a:t>Title of the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5991" y="8816865"/>
            <a:ext cx="3027378" cy="465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5A4975-6CFE-4840-9B29-7E8FF68A7F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04022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745" cy="4638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5991" y="0"/>
            <a:ext cx="3027378" cy="4638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69999FE-9CB8-4BEF-B687-A4C5088BAE80}" type="datetime1">
              <a:rPr lang="fr-FR" smtClean="0"/>
              <a:t>29/11/2022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6913"/>
            <a:ext cx="61912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168"/>
            <a:ext cx="5588000" cy="4177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16865"/>
            <a:ext cx="3025745" cy="465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fr-FR"/>
              <a:t>Title of the presentation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5991" y="8816865"/>
            <a:ext cx="3027378" cy="465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0332B2-55D9-421F-A138-9E18F33D61D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8929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2040006-966D-406D-9519-AEC18EE7F7FE}" type="datetime1">
              <a:rPr lang="fr-FR" smtClean="0"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4575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u="sng" dirty="0">
                <a:solidFill>
                  <a:srgbClr val="00B05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QUESTION 1 : </a:t>
            </a:r>
            <a:r>
              <a:rPr lang="fr-FR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dans quels cas, un patient peut faire appel au 2</a:t>
            </a:r>
            <a:r>
              <a:rPr lang="fr-FR" sz="1400" baseline="30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nd</a:t>
            </a:r>
            <a:r>
              <a:rPr lang="fr-FR" sz="1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avis médical ?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8156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00EF3B-F7F9-4DBA-9F24-8594D2DB076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29/11/2022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8156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Title of the presentation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156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332B2-55D9-421F-A138-9E18F33D61D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8156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67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B04D6F2-22EC-4BC3-9490-F50611420DFF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529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8BC115-9C49-4413-9D16-A270566B5EC2}" type="datetime1">
              <a:rPr lang="fr-FR" smtClean="0"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021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Page numbers are flushed right using the tab</a:t>
            </a:r>
            <a:r>
              <a:rPr lang="en-US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function </a:t>
            </a:r>
            <a:r>
              <a:rPr lang="en-US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</a:t>
            </a:r>
            <a:r>
              <a:rPr lang="en-US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"-&gt;” key or "TAB"  key)</a:t>
            </a:r>
            <a:r>
              <a:rPr lang="en-US" sz="12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and are formatted manually.</a:t>
            </a:r>
          </a:p>
          <a:p>
            <a:pPr algn="l"/>
            <a:r>
              <a: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Chapters</a:t>
            </a: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are numbered automatically.</a:t>
            </a:r>
            <a:endParaRPr lang="en-US" sz="1200" b="0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edit the footer for the entire document, go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&gt; Header and footer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fill in the desired titles and dates.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line should be adjusted manually.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E794F06-063D-4155-A94B-320ECBC73372}" type="datetime1">
              <a:rPr lang="fr-FR" smtClean="0"/>
              <a:t>29/11/2022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3454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The background color can be changed using the slide’s background color</a:t>
            </a:r>
            <a:r>
              <a:rPr lang="en-US" sz="1000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commands (preferably using the color palette).</a:t>
            </a:r>
            <a:endParaRPr lang="en-US" sz="1000" b="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(right click on the slide + </a:t>
            </a:r>
            <a:r>
              <a:rPr lang="en-US" sz="1000" b="1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”Format background”)</a:t>
            </a:r>
            <a:r>
              <a:rPr lang="en-US" sz="10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  <a:endParaRPr lang="en-US" sz="1000" b="1" kern="1200" noProof="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6447-9AB3-42C8-9F82-CBC3631AF219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A549629-A420-4BED-A03E-57178415FFDF}" type="datetime1">
              <a:rPr lang="fr-FR" smtClean="0"/>
              <a:t>29/11/2022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3290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fr-FR" sz="1000" b="1" dirty="0">
                <a:solidFill>
                  <a:srgbClr val="004993"/>
                </a:solidFill>
                <a:latin typeface="Franklin Gothic Book"/>
              </a:rPr>
              <a:t>Conseils d’animation :</a:t>
            </a:r>
          </a:p>
          <a:p>
            <a:pPr marL="180975" lvl="1" indent="-180975" algn="just">
              <a:buClr>
                <a:srgbClr val="004993"/>
              </a:buClr>
              <a:buSzPct val="70000"/>
              <a:buFont typeface="Wingdings" pitchFamily="2" charset="2"/>
              <a:buChar char="n"/>
            </a:pPr>
            <a:r>
              <a:rPr lang="fr-FR" sz="1000" dirty="0">
                <a:solidFill>
                  <a:srgbClr val="787878"/>
                </a:solidFill>
                <a:latin typeface="Franklin Gothic Book"/>
              </a:rPr>
              <a:t>Introduire le sujet de la réforme en énonçant les enjeux pour les clients.</a:t>
            </a:r>
          </a:p>
          <a:p>
            <a:pPr marL="180975" lvl="1" indent="-180975" algn="just">
              <a:buClr>
                <a:srgbClr val="004993"/>
              </a:buClr>
              <a:buSzPct val="70000"/>
              <a:buFont typeface="Wingdings" pitchFamily="2" charset="2"/>
              <a:buChar char="n"/>
            </a:pPr>
            <a:r>
              <a:rPr lang="fr-FR" sz="1000" dirty="0">
                <a:solidFill>
                  <a:srgbClr val="787878"/>
                </a:solidFill>
                <a:latin typeface="Franklin Gothic Book"/>
              </a:rPr>
              <a:t>Des restes à charge (RAC) importants demeurent sur 3 postes : l’audiologie, le dentaire et l’optique. C’est tout l’enjeu de la réforme.</a:t>
            </a:r>
          </a:p>
          <a:p>
            <a:pPr marL="180975" lvl="1" indent="-180975" algn="just">
              <a:buClr>
                <a:srgbClr val="004993"/>
              </a:buClr>
              <a:buSzPct val="70000"/>
              <a:buFont typeface="Wingdings" pitchFamily="2" charset="2"/>
              <a:buChar char="n"/>
            </a:pPr>
            <a:r>
              <a:rPr lang="fr-FR" sz="1000" dirty="0">
                <a:solidFill>
                  <a:srgbClr val="787878"/>
                </a:solidFill>
                <a:latin typeface="Franklin Gothic Book"/>
              </a:rPr>
              <a:t>Avant d’aller plus loin et d’analyser les détails des apports de la réforme, proposer de visionner la vidéo. Inviter les participants à être attentifs : quelques questions suivront cette vidéo pour valider la bonne compréhension de tous.</a:t>
            </a:r>
          </a:p>
          <a:p>
            <a:pPr marL="180975" lvl="1" indent="-180975" algn="just">
              <a:buClr>
                <a:srgbClr val="004993"/>
              </a:buClr>
              <a:buSzPct val="70000"/>
              <a:buFont typeface="Wingdings" pitchFamily="2" charset="2"/>
              <a:buChar char="n"/>
            </a:pPr>
            <a:endParaRPr lang="fr-FR" sz="1000" dirty="0">
              <a:solidFill>
                <a:srgbClr val="787878"/>
              </a:solidFill>
              <a:latin typeface="Franklin Gothic Book"/>
            </a:endParaRPr>
          </a:p>
          <a:p>
            <a:pPr lvl="0" algn="just"/>
            <a:r>
              <a:rPr lang="fr-FR" sz="1000" b="1" dirty="0">
                <a:solidFill>
                  <a:srgbClr val="004993"/>
                </a:solidFill>
                <a:latin typeface="Franklin Gothic Book"/>
              </a:rPr>
              <a:t>Messages additionnels pour l’intervenant :</a:t>
            </a:r>
          </a:p>
          <a:p>
            <a:pPr marL="180975" lvl="1" indent="-180975" algn="just">
              <a:buClr>
                <a:srgbClr val="004993"/>
              </a:buClr>
              <a:buSzPct val="70000"/>
              <a:buFont typeface="Wingdings" pitchFamily="2" charset="2"/>
              <a:buChar char="n"/>
            </a:pPr>
            <a:r>
              <a:rPr lang="fr-FR" sz="1000" dirty="0">
                <a:solidFill>
                  <a:srgbClr val="787878"/>
                </a:solidFill>
                <a:latin typeface="Franklin Gothic Book"/>
              </a:rPr>
              <a:t>Objectif de la réforme = instaurer le RAC 0 c’est-à-dire l’absence de reste à charge sur plusieurs postes de frais de santé. Les soins "sans reste à charge", cela signifie que l’assuré n’aura plus rien à payer. </a:t>
            </a:r>
          </a:p>
          <a:p>
            <a:pPr marL="180975" lvl="1" indent="-180975" algn="just">
              <a:buClr>
                <a:srgbClr val="004993"/>
              </a:buClr>
              <a:buSzPct val="70000"/>
              <a:buFont typeface="Wingdings" pitchFamily="2" charset="2"/>
              <a:buChar char="n"/>
            </a:pPr>
            <a:r>
              <a:rPr lang="fr-FR" sz="1000" dirty="0">
                <a:solidFill>
                  <a:srgbClr val="787878"/>
                </a:solidFill>
                <a:latin typeface="Franklin Gothic Book"/>
              </a:rPr>
              <a:t>Un remboursement intégral d'un ensemble de soins est instauré dans les domaines de l‘optique, de l’audiologie et du dentaire. </a:t>
            </a:r>
          </a:p>
          <a:p>
            <a:pPr marL="180975" lvl="1" indent="-180975" algn="just">
              <a:buClr>
                <a:srgbClr val="004993"/>
              </a:buClr>
              <a:buSzPct val="70000"/>
              <a:buFont typeface="Wingdings" pitchFamily="2" charset="2"/>
              <a:buChar char="n"/>
            </a:pPr>
            <a:r>
              <a:rPr lang="fr-FR" sz="1000" dirty="0">
                <a:solidFill>
                  <a:srgbClr val="787878"/>
                </a:solidFill>
                <a:latin typeface="Franklin Gothic Book"/>
              </a:rPr>
              <a:t>Cette offre sera accessible à tous les Français disposant d'une complémentaire santé (et sera prise en charge à 100 % par la Sécurité sociale et les complémentaires santé). </a:t>
            </a:r>
          </a:p>
          <a:p>
            <a:pPr marL="180975" lvl="1" indent="-180975" algn="just">
              <a:buClr>
                <a:srgbClr val="004993"/>
              </a:buClr>
              <a:buSzPct val="70000"/>
              <a:buFont typeface="Wingdings" pitchFamily="2" charset="2"/>
              <a:buChar char="n"/>
            </a:pPr>
            <a:r>
              <a:rPr lang="fr-FR" sz="1000" dirty="0">
                <a:solidFill>
                  <a:srgbClr val="787878"/>
                </a:solidFill>
                <a:latin typeface="Franklin Gothic Book"/>
              </a:rPr>
              <a:t>Les contrats d’assurance complémentaire Responsable proposeront tous le panier 100 % Santé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691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F0A85F6-9E83-43F1-9F70-D7540B969180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3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7D12C0-0013-4ACA-BB97-BC5F5A129907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21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0AEE24C-6B40-4C05-92D4-527BF69382AD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63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0CDB86-5FC5-49E9-97A9-D2A7BDC2F01E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14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6E02C05-EEFE-4C5E-852D-065F8456FB28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18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Sous-titre ou suite de titre (optionnel)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90525" y="4061428"/>
            <a:ext cx="3436408" cy="233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FA08F-9F8D-45B0-B6D5-5DA9A30E1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511" y="718884"/>
            <a:ext cx="5859066" cy="1529280"/>
          </a:xfrm>
        </p:spPr>
        <p:txBody>
          <a:bodyPr anchor="b"/>
          <a:lstStyle>
            <a:lvl1pPr algn="ctr">
              <a:defRPr sz="384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678461-FE90-410E-AF62-B87DB6DF7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511" y="2307139"/>
            <a:ext cx="5859066" cy="1060531"/>
          </a:xfrm>
        </p:spPr>
        <p:txBody>
          <a:bodyPr/>
          <a:lstStyle>
            <a:lvl1pPr marL="0" indent="0" algn="ctr">
              <a:buNone/>
              <a:defRPr sz="1537"/>
            </a:lvl1pPr>
            <a:lvl2pPr marL="292837" indent="0" algn="ctr">
              <a:buNone/>
              <a:defRPr sz="1281"/>
            </a:lvl2pPr>
            <a:lvl3pPr marL="585673" indent="0" algn="ctr">
              <a:buNone/>
              <a:defRPr sz="1153"/>
            </a:lvl3pPr>
            <a:lvl4pPr marL="878510" indent="0" algn="ctr">
              <a:buNone/>
              <a:defRPr sz="1025"/>
            </a:lvl4pPr>
            <a:lvl5pPr marL="1171346" indent="0" algn="ctr">
              <a:buNone/>
              <a:defRPr sz="1025"/>
            </a:lvl5pPr>
            <a:lvl6pPr marL="1464183" indent="0" algn="ctr">
              <a:buNone/>
              <a:defRPr sz="1025"/>
            </a:lvl6pPr>
            <a:lvl7pPr marL="1757020" indent="0" algn="ctr">
              <a:buNone/>
              <a:defRPr sz="1025"/>
            </a:lvl7pPr>
            <a:lvl8pPr marL="2049856" indent="0" algn="ctr">
              <a:buNone/>
              <a:defRPr sz="1025"/>
            </a:lvl8pPr>
            <a:lvl9pPr marL="2342693" indent="0" algn="ctr">
              <a:buNone/>
              <a:defRPr sz="1025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1DBBEF-E212-4A84-9AE0-0816AB27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5308D6-57BC-451C-8146-9745BD6C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58381E-4997-4C64-8E33-CA0F90D8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88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7E051-8515-4259-B39A-5AF6C01A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4944F9-225A-49E3-ADF0-6E2BDC0F8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1B4399-9961-4708-B793-EFEC1214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62E212-6670-471E-A038-1AC83C61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740DF4-8CD5-4B2B-96B9-E9A2909A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82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CA11C-6F45-451D-8584-27610F7F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12" y="1095103"/>
            <a:ext cx="6737926" cy="1827205"/>
          </a:xfrm>
        </p:spPr>
        <p:txBody>
          <a:bodyPr anchor="b"/>
          <a:lstStyle>
            <a:lvl1pPr>
              <a:defRPr sz="384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752740-C21F-4ECF-89FB-E0552BF0C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012" y="2939594"/>
            <a:ext cx="6737926" cy="960884"/>
          </a:xfrm>
        </p:spPr>
        <p:txBody>
          <a:bodyPr/>
          <a:lstStyle>
            <a:lvl1pPr marL="0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1pPr>
            <a:lvl2pPr marL="292837" indent="0">
              <a:buNone/>
              <a:defRPr sz="1281">
                <a:solidFill>
                  <a:schemeClr val="tx1">
                    <a:tint val="75000"/>
                  </a:schemeClr>
                </a:solidFill>
              </a:defRPr>
            </a:lvl2pPr>
            <a:lvl3pPr marL="585673" indent="0">
              <a:buNone/>
              <a:defRPr sz="1153">
                <a:solidFill>
                  <a:schemeClr val="tx1">
                    <a:tint val="75000"/>
                  </a:schemeClr>
                </a:solidFill>
              </a:defRPr>
            </a:lvl3pPr>
            <a:lvl4pPr marL="878510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4pPr>
            <a:lvl5pPr marL="1171346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5pPr>
            <a:lvl6pPr marL="1464183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6pPr>
            <a:lvl7pPr marL="1757020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7pPr>
            <a:lvl8pPr marL="2049856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8pPr>
            <a:lvl9pPr marL="2342693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1A9CB7-BC15-4949-A22F-F31DDB2B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770C1-7B63-4E26-86B9-9E8BB68F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4DF3C7-08C6-44F9-96D8-A527C388F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57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FAD66-E453-4ECA-882C-1DF17AE2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16EC53-8566-46C8-BAD9-FC01A68D8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81" y="1169330"/>
            <a:ext cx="3320137" cy="27870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4EED78-C235-4928-98F8-74490A866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4870" y="1169330"/>
            <a:ext cx="3320137" cy="27870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081B0B-2365-4A16-9643-4646B928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22E963-E51F-4D82-BAC3-8C1DA96E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2C3536-1864-491F-AB79-C27D77E0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45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47F3F-8E56-428C-B54F-B22C9C7A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99" y="233867"/>
            <a:ext cx="6737926" cy="84903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53325C-0486-490F-9ACC-F13D9AF21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99" y="1076801"/>
            <a:ext cx="3304879" cy="527723"/>
          </a:xfrm>
        </p:spPr>
        <p:txBody>
          <a:bodyPr anchor="b"/>
          <a:lstStyle>
            <a:lvl1pPr marL="0" indent="0">
              <a:buNone/>
              <a:defRPr sz="1537" b="1"/>
            </a:lvl1pPr>
            <a:lvl2pPr marL="292837" indent="0">
              <a:buNone/>
              <a:defRPr sz="1281" b="1"/>
            </a:lvl2pPr>
            <a:lvl3pPr marL="585673" indent="0">
              <a:buNone/>
              <a:defRPr sz="1153" b="1"/>
            </a:lvl3pPr>
            <a:lvl4pPr marL="878510" indent="0">
              <a:buNone/>
              <a:defRPr sz="1025" b="1"/>
            </a:lvl4pPr>
            <a:lvl5pPr marL="1171346" indent="0">
              <a:buNone/>
              <a:defRPr sz="1025" b="1"/>
            </a:lvl5pPr>
            <a:lvl6pPr marL="1464183" indent="0">
              <a:buNone/>
              <a:defRPr sz="1025" b="1"/>
            </a:lvl6pPr>
            <a:lvl7pPr marL="1757020" indent="0">
              <a:buNone/>
              <a:defRPr sz="1025" b="1"/>
            </a:lvl7pPr>
            <a:lvl8pPr marL="2049856" indent="0">
              <a:buNone/>
              <a:defRPr sz="1025" b="1"/>
            </a:lvl8pPr>
            <a:lvl9pPr marL="2342693" indent="0">
              <a:buNone/>
              <a:defRPr sz="102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0FDF78-69B2-4908-9970-C9FA4BC30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099" y="1604524"/>
            <a:ext cx="3304879" cy="23600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1C967C-C6F9-4C9F-A9DD-27217F2DF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54870" y="1076801"/>
            <a:ext cx="3321155" cy="527723"/>
          </a:xfrm>
        </p:spPr>
        <p:txBody>
          <a:bodyPr anchor="b"/>
          <a:lstStyle>
            <a:lvl1pPr marL="0" indent="0">
              <a:buNone/>
              <a:defRPr sz="1537" b="1"/>
            </a:lvl1pPr>
            <a:lvl2pPr marL="292837" indent="0">
              <a:buNone/>
              <a:defRPr sz="1281" b="1"/>
            </a:lvl2pPr>
            <a:lvl3pPr marL="585673" indent="0">
              <a:buNone/>
              <a:defRPr sz="1153" b="1"/>
            </a:lvl3pPr>
            <a:lvl4pPr marL="878510" indent="0">
              <a:buNone/>
              <a:defRPr sz="1025" b="1"/>
            </a:lvl4pPr>
            <a:lvl5pPr marL="1171346" indent="0">
              <a:buNone/>
              <a:defRPr sz="1025" b="1"/>
            </a:lvl5pPr>
            <a:lvl6pPr marL="1464183" indent="0">
              <a:buNone/>
              <a:defRPr sz="1025" b="1"/>
            </a:lvl6pPr>
            <a:lvl7pPr marL="1757020" indent="0">
              <a:buNone/>
              <a:defRPr sz="1025" b="1"/>
            </a:lvl7pPr>
            <a:lvl8pPr marL="2049856" indent="0">
              <a:buNone/>
              <a:defRPr sz="1025" b="1"/>
            </a:lvl8pPr>
            <a:lvl9pPr marL="2342693" indent="0">
              <a:buNone/>
              <a:defRPr sz="102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2BEFB1-C4CF-4200-8BC2-1613F9B6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54870" y="1604524"/>
            <a:ext cx="3321155" cy="23600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721FE8-A74C-43B0-AAB5-0CE5AD23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5F2CDA6-48E0-48C9-8B72-63AE2BE5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4ABC54-60F5-40F6-B164-2C6565C4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853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64891-1D58-47F7-82EE-10EA4010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88285D-D608-44CE-BBDA-85F0914E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7C43B3-9BB4-43BE-A8B8-25C00192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C74A4D-375E-4767-835F-E900BC62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26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F37E39-B07B-44A2-BBA0-3DD8FA8E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92392D-6F87-4514-A338-C8451587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D7F2C0-E85E-44F9-801E-E42AC8A3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18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C2AEB-1467-437E-A55C-39E1A658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99" y="292841"/>
            <a:ext cx="2519601" cy="1024943"/>
          </a:xfrm>
        </p:spPr>
        <p:txBody>
          <a:bodyPr anchor="b"/>
          <a:lstStyle>
            <a:lvl1pPr>
              <a:defRPr sz="205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F2BB3C-2871-4B91-93A8-81869DB5E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155" y="632455"/>
            <a:ext cx="3954870" cy="3121602"/>
          </a:xfrm>
        </p:spPr>
        <p:txBody>
          <a:bodyPr/>
          <a:lstStyle>
            <a:lvl1pPr>
              <a:defRPr sz="2050"/>
            </a:lvl1pPr>
            <a:lvl2pPr>
              <a:defRPr sz="1793"/>
            </a:lvl2pPr>
            <a:lvl3pPr>
              <a:defRPr sz="1537"/>
            </a:lvl3pPr>
            <a:lvl4pPr>
              <a:defRPr sz="1281"/>
            </a:lvl4pPr>
            <a:lvl5pPr>
              <a:defRPr sz="1281"/>
            </a:lvl5pPr>
            <a:lvl6pPr>
              <a:defRPr sz="1281"/>
            </a:lvl6pPr>
            <a:lvl7pPr>
              <a:defRPr sz="1281"/>
            </a:lvl7pPr>
            <a:lvl8pPr>
              <a:defRPr sz="1281"/>
            </a:lvl8pPr>
            <a:lvl9pPr>
              <a:defRPr sz="128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8908AA-66C2-43FE-BB2B-0D2ED498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99" y="1317784"/>
            <a:ext cx="2519601" cy="2441358"/>
          </a:xfrm>
        </p:spPr>
        <p:txBody>
          <a:bodyPr/>
          <a:lstStyle>
            <a:lvl1pPr marL="0" indent="0">
              <a:buNone/>
              <a:defRPr sz="1025"/>
            </a:lvl1pPr>
            <a:lvl2pPr marL="292837" indent="0">
              <a:buNone/>
              <a:defRPr sz="897"/>
            </a:lvl2pPr>
            <a:lvl3pPr marL="585673" indent="0">
              <a:buNone/>
              <a:defRPr sz="769"/>
            </a:lvl3pPr>
            <a:lvl4pPr marL="878510" indent="0">
              <a:buNone/>
              <a:defRPr sz="641"/>
            </a:lvl4pPr>
            <a:lvl5pPr marL="1171346" indent="0">
              <a:buNone/>
              <a:defRPr sz="641"/>
            </a:lvl5pPr>
            <a:lvl6pPr marL="1464183" indent="0">
              <a:buNone/>
              <a:defRPr sz="641"/>
            </a:lvl6pPr>
            <a:lvl7pPr marL="1757020" indent="0">
              <a:buNone/>
              <a:defRPr sz="641"/>
            </a:lvl7pPr>
            <a:lvl8pPr marL="2049856" indent="0">
              <a:buNone/>
              <a:defRPr sz="641"/>
            </a:lvl8pPr>
            <a:lvl9pPr marL="2342693" indent="0">
              <a:buNone/>
              <a:defRPr sz="64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67DDBF-992B-4F1E-9A22-E3AD1D24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583FF8-83A8-414B-AF25-DB87DEAB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A71A86-FF74-4621-AF34-0E3FC140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9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0011AA-255D-4760-95DB-6CE151DF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99" y="292841"/>
            <a:ext cx="2519601" cy="1024943"/>
          </a:xfrm>
        </p:spPr>
        <p:txBody>
          <a:bodyPr anchor="b"/>
          <a:lstStyle>
            <a:lvl1pPr>
              <a:defRPr sz="205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4D062D-1CF5-4830-BB20-0406DCCD6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21155" y="632455"/>
            <a:ext cx="3954870" cy="3121602"/>
          </a:xfrm>
        </p:spPr>
        <p:txBody>
          <a:bodyPr/>
          <a:lstStyle>
            <a:lvl1pPr marL="0" indent="0">
              <a:buNone/>
              <a:defRPr sz="2050"/>
            </a:lvl1pPr>
            <a:lvl2pPr marL="292837" indent="0">
              <a:buNone/>
              <a:defRPr sz="1793"/>
            </a:lvl2pPr>
            <a:lvl3pPr marL="585673" indent="0">
              <a:buNone/>
              <a:defRPr sz="1537"/>
            </a:lvl3pPr>
            <a:lvl4pPr marL="878510" indent="0">
              <a:buNone/>
              <a:defRPr sz="1281"/>
            </a:lvl4pPr>
            <a:lvl5pPr marL="1171346" indent="0">
              <a:buNone/>
              <a:defRPr sz="1281"/>
            </a:lvl5pPr>
            <a:lvl6pPr marL="1464183" indent="0">
              <a:buNone/>
              <a:defRPr sz="1281"/>
            </a:lvl6pPr>
            <a:lvl7pPr marL="1757020" indent="0">
              <a:buNone/>
              <a:defRPr sz="1281"/>
            </a:lvl7pPr>
            <a:lvl8pPr marL="2049856" indent="0">
              <a:buNone/>
              <a:defRPr sz="1281"/>
            </a:lvl8pPr>
            <a:lvl9pPr marL="2342693" indent="0">
              <a:buNone/>
              <a:defRPr sz="1281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9C8A55-01B7-48E5-B4BA-FD8627E2C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99" y="1317784"/>
            <a:ext cx="2519601" cy="2441358"/>
          </a:xfrm>
        </p:spPr>
        <p:txBody>
          <a:bodyPr/>
          <a:lstStyle>
            <a:lvl1pPr marL="0" indent="0">
              <a:buNone/>
              <a:defRPr sz="1025"/>
            </a:lvl1pPr>
            <a:lvl2pPr marL="292837" indent="0">
              <a:buNone/>
              <a:defRPr sz="897"/>
            </a:lvl2pPr>
            <a:lvl3pPr marL="585673" indent="0">
              <a:buNone/>
              <a:defRPr sz="769"/>
            </a:lvl3pPr>
            <a:lvl4pPr marL="878510" indent="0">
              <a:buNone/>
              <a:defRPr sz="641"/>
            </a:lvl4pPr>
            <a:lvl5pPr marL="1171346" indent="0">
              <a:buNone/>
              <a:defRPr sz="641"/>
            </a:lvl5pPr>
            <a:lvl6pPr marL="1464183" indent="0">
              <a:buNone/>
              <a:defRPr sz="641"/>
            </a:lvl6pPr>
            <a:lvl7pPr marL="1757020" indent="0">
              <a:buNone/>
              <a:defRPr sz="641"/>
            </a:lvl7pPr>
            <a:lvl8pPr marL="2049856" indent="0">
              <a:buNone/>
              <a:defRPr sz="641"/>
            </a:lvl8pPr>
            <a:lvl9pPr marL="2342693" indent="0">
              <a:buNone/>
              <a:defRPr sz="64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1BA18D-82BB-444F-9BC5-BD5DA8D6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FBB414-9554-4E0E-828F-4A802E4E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AD4F51-A81E-4009-9460-CDE1BF9A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515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550961-6F8C-4DDC-8673-9D34ED44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2D6366-A26C-40E0-B71D-1B074AC01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5E2B26-700F-4CD4-B1FE-A0491789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A177E-4E16-48C1-AEC6-3152E665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570B7E-BBEE-44DF-9159-7E44B7DE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89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+ texte puc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Sous-titre ou suite de titre (optionnel)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195384" y="968375"/>
            <a:ext cx="7309818" cy="29146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"/>
              <a:defRPr sz="1400">
                <a:latin typeface="+mj-lt"/>
              </a:defRPr>
            </a:lvl1pPr>
            <a:lvl2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"/>
              <a:defRPr sz="1200">
                <a:latin typeface="+mj-lt"/>
              </a:defRPr>
            </a:lvl2pPr>
            <a:lvl3pPr marL="808038" indent="-179388">
              <a:lnSpc>
                <a:spcPct val="100000"/>
              </a:lnSpc>
              <a:buFont typeface="Source Sans Pro" pitchFamily="34" charset="0"/>
              <a:buChar char="–"/>
              <a:defRPr sz="1000">
                <a:latin typeface="+mj-lt"/>
              </a:defRPr>
            </a:lvl3pPr>
            <a:lvl4pPr marL="896938" indent="-88900">
              <a:lnSpc>
                <a:spcPct val="100000"/>
              </a:lnSpc>
              <a:buFont typeface="Source Sans Pro" pitchFamily="34" charset="0"/>
              <a:buChar char="•"/>
              <a:defRPr sz="800">
                <a:latin typeface="+mj-lt"/>
              </a:defRPr>
            </a:lvl4pPr>
            <a:lvl5pPr marL="1074738" indent="-88900">
              <a:lnSpc>
                <a:spcPct val="100000"/>
              </a:lnSpc>
              <a:buFont typeface="Source Sans Pro" pitchFamily="34" charset="0"/>
              <a:buChar char="&gt;"/>
              <a:defRPr sz="600">
                <a:latin typeface="+mj-lt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 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90525" y="4061428"/>
            <a:ext cx="3351742" cy="233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1E7E88-5A61-4628-99D3-A402B6E98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90526" y="233866"/>
            <a:ext cx="1684481" cy="372253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A44261-3D42-4F26-8F50-3FA57FA98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7081" y="233866"/>
            <a:ext cx="4955793" cy="372253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018EE7-6844-4798-AF88-8D61FB15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DB766D-865C-4772-922B-883F4355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C63BDE-5589-4327-AF12-1BE24A17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06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'ouverture chapit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002" y="226410"/>
            <a:ext cx="445966" cy="445794"/>
          </a:xfrm>
          <a:prstGeom prst="rect">
            <a:avLst/>
          </a:prstGeom>
          <a:noFill/>
        </p:spPr>
      </p:pic>
      <p:sp>
        <p:nvSpPr>
          <p:cNvPr id="6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2262251" y="530774"/>
            <a:ext cx="3287587" cy="3306662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22887" b="1">
                <a:solidFill>
                  <a:srgbClr val="00AEC6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7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0" y="1930554"/>
            <a:ext cx="7812088" cy="530774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2562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Page </a:t>
            </a:r>
            <a:r>
              <a:rPr lang="en-US" noProof="0" dirty="0" err="1"/>
              <a:t>d’ouverture</a:t>
            </a:r>
            <a:r>
              <a:rPr lang="en-US" noProof="0" dirty="0"/>
              <a:t> de </a:t>
            </a:r>
            <a:r>
              <a:rPr lang="en-US" noProof="0" dirty="0" err="1"/>
              <a:t>chapitre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647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>
            <a:spLocks/>
          </p:cNvSpPr>
          <p:nvPr userDrawn="1"/>
        </p:nvSpPr>
        <p:spPr bwMode="auto">
          <a:xfrm>
            <a:off x="0" y="1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271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 sz="1196" noProof="0" dirty="0">
              <a:latin typeface="+mj-lt"/>
            </a:endParaRPr>
          </a:p>
        </p:txBody>
      </p:sp>
      <p:sp>
        <p:nvSpPr>
          <p:cNvPr id="8" name="Rectangle 5"/>
          <p:cNvSpPr/>
          <p:nvPr userDrawn="1"/>
        </p:nvSpPr>
        <p:spPr>
          <a:xfrm>
            <a:off x="2100264" y="-2397"/>
            <a:ext cx="5711825" cy="4395011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  <a:gd name="connsiteX0" fmla="*/ 430413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4304138 w 7250400"/>
              <a:gd name="connsiteY4" fmla="*/ 2607 h 6858000"/>
              <a:gd name="connsiteX0" fmla="*/ 4298973 w 7250400"/>
              <a:gd name="connsiteY0" fmla="*/ 0 h 6861744"/>
              <a:gd name="connsiteX1" fmla="*/ 7250400 w 7250400"/>
              <a:gd name="connsiteY1" fmla="*/ 3744 h 6861744"/>
              <a:gd name="connsiteX2" fmla="*/ 7250400 w 7250400"/>
              <a:gd name="connsiteY2" fmla="*/ 6861744 h 6861744"/>
              <a:gd name="connsiteX3" fmla="*/ 0 w 7250400"/>
              <a:gd name="connsiteY3" fmla="*/ 6861744 h 6861744"/>
              <a:gd name="connsiteX4" fmla="*/ 4298973 w 7250400"/>
              <a:gd name="connsiteY4" fmla="*/ 0 h 68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61744">
                <a:moveTo>
                  <a:pt x="4298973" y="0"/>
                </a:moveTo>
                <a:lnTo>
                  <a:pt x="7250400" y="3744"/>
                </a:lnTo>
                <a:lnTo>
                  <a:pt x="7250400" y="6861744"/>
                </a:lnTo>
                <a:lnTo>
                  <a:pt x="0" y="6861744"/>
                </a:lnTo>
                <a:lnTo>
                  <a:pt x="4298973" y="0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anchor="ctr"/>
          <a:lstStyle/>
          <a:p>
            <a:pPr algn="ctr" eaLnBrk="1" hangingPunct="1">
              <a:defRPr/>
            </a:pPr>
            <a:endParaRPr lang="fr-FR" sz="1196">
              <a:latin typeface="+mj-lt"/>
            </a:endParaRPr>
          </a:p>
        </p:txBody>
      </p:sp>
      <p:pic>
        <p:nvPicPr>
          <p:cNvPr id="6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02" y="226410"/>
            <a:ext cx="445966" cy="445794"/>
          </a:xfrm>
          <a:prstGeom prst="rect">
            <a:avLst/>
          </a:prstGeom>
          <a:noFill/>
        </p:spPr>
      </p:pic>
      <p:sp>
        <p:nvSpPr>
          <p:cNvPr id="13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1280734" y="2070027"/>
            <a:ext cx="6204942" cy="384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768600">
              <a:spcBef>
                <a:spcPts val="0"/>
              </a:spcBef>
              <a:buNone/>
              <a:defRPr sz="3074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1280735" y="2510330"/>
            <a:ext cx="6204941" cy="384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384300">
              <a:spcBef>
                <a:spcPts val="0"/>
              </a:spcBef>
              <a:buNone/>
              <a:defRPr sz="3074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1280735" y="2950636"/>
            <a:ext cx="6204941" cy="3830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74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 »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1280734" y="3429483"/>
            <a:ext cx="1920184" cy="2628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507" marR="0" indent="0" algn="l" defTabSz="5951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54" b="0">
                <a:solidFill>
                  <a:schemeClr val="bg1"/>
                </a:solidFill>
                <a:latin typeface="+mn-lt"/>
              </a:defRPr>
            </a:lvl1pPr>
          </a:lstStyle>
          <a:p>
            <a:pPr marL="9507" marR="0" lvl="0" indent="0" algn="l" defTabSz="5951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Source Sans Pro"/>
              </a:rPr>
              <a:t>PRÉNOM NOM</a:t>
            </a:r>
          </a:p>
          <a:p>
            <a:pPr marL="9507" marR="0" lvl="0" indent="0" algn="l" defTabSz="5951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Source Sans Pro"/>
              </a:rPr>
              <a:t>Fonction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280735" y="1190694"/>
            <a:ext cx="6204941" cy="384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1460340">
              <a:spcBef>
                <a:spcPts val="0"/>
              </a:spcBef>
              <a:buNone/>
              <a:defRPr sz="3074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1280735" y="1630998"/>
            <a:ext cx="6204941" cy="3830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1152900">
              <a:spcBef>
                <a:spcPts val="0"/>
              </a:spcBef>
              <a:buNone/>
              <a:defRPr sz="3074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endParaRPr lang="fr-FR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1280734" y="750391"/>
            <a:ext cx="6204942" cy="384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1921500">
              <a:spcBef>
                <a:spcPts val="0"/>
              </a:spcBef>
              <a:buNone/>
              <a:defRPr sz="3074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« 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385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>
            <a:spLocks/>
          </p:cNvSpPr>
          <p:nvPr userDrawn="1"/>
        </p:nvSpPr>
        <p:spPr bwMode="auto">
          <a:xfrm>
            <a:off x="0" y="1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 sz="1196" noProof="0" dirty="0">
              <a:latin typeface="+mj-lt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</p:nvPr>
        </p:nvSpPr>
        <p:spPr>
          <a:xfrm>
            <a:off x="0" y="1930554"/>
            <a:ext cx="7812088" cy="530774"/>
          </a:xfrm>
          <a:prstGeom prst="rect">
            <a:avLst/>
          </a:prstGeom>
        </p:spPr>
        <p:txBody>
          <a:bodyPr lIns="81628" tIns="40814" rIns="81628" bIns="40814" anchor="ctr"/>
          <a:lstStyle>
            <a:lvl1pPr algn="ctr">
              <a:buNone/>
              <a:defRPr sz="2562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Annexes</a:t>
            </a:r>
          </a:p>
        </p:txBody>
      </p:sp>
      <p:pic>
        <p:nvPicPr>
          <p:cNvPr id="6" name="Picture 2" descr="C:\_Clients\PPT\cdg-ppt\docs-client\axa_logo_open_white_rgb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02" y="226410"/>
            <a:ext cx="445966" cy="44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6673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7812088" cy="439261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pour </a:t>
            </a:r>
            <a:r>
              <a:rPr lang="fr-FR" dirty="0" err="1"/>
              <a:t>inserer</a:t>
            </a:r>
            <a:r>
              <a:rPr lang="fr-FR" dirty="0"/>
              <a:t> une image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3090058" y="613567"/>
            <a:ext cx="3135915" cy="307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768600">
              <a:spcBef>
                <a:spcPts val="0"/>
              </a:spcBef>
              <a:buNone/>
              <a:defRPr sz="2733" b="1">
                <a:solidFill>
                  <a:srgbClr val="00008F"/>
                </a:solidFill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090059" y="958081"/>
            <a:ext cx="3135914" cy="307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384300">
              <a:spcBef>
                <a:spcPts val="0"/>
              </a:spcBef>
              <a:buNone/>
              <a:defRPr sz="2733" b="1">
                <a:solidFill>
                  <a:srgbClr val="00008F"/>
                </a:solidFill>
              </a:defRPr>
            </a:lvl1pPr>
          </a:lstStyle>
          <a:p>
            <a:pPr lvl="0"/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3090059" y="1302596"/>
            <a:ext cx="3135914" cy="307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733" b="1">
                <a:solidFill>
                  <a:srgbClr val="00008F"/>
                </a:solidFill>
              </a:defRPr>
            </a:lvl1pPr>
          </a:lstStyle>
          <a:p>
            <a:pPr lvl="0"/>
            <a:r>
              <a:rPr lang="fr-FR" dirty="0" err="1"/>
              <a:t>consectetur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693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/>
          </p:nvPr>
        </p:nvSpPr>
        <p:spPr>
          <a:xfrm>
            <a:off x="199916" y="175908"/>
            <a:ext cx="7535282" cy="3013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05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915" y="488244"/>
            <a:ext cx="7535282" cy="243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537">
                <a:solidFill>
                  <a:srgbClr val="02718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dirty="0"/>
              <a:t>Sous-titre ou suite de titre (optionnel)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719226" y="1172006"/>
            <a:ext cx="4921000" cy="2459556"/>
          </a:xfrm>
          <a:prstGeom prst="rect">
            <a:avLst/>
          </a:prstGeom>
        </p:spPr>
        <p:txBody>
          <a:bodyPr lIns="0" tIns="0" rIns="0" bIns="0"/>
          <a:lstStyle>
            <a:lvl1pPr marL="691420" indent="-691420">
              <a:buClr>
                <a:schemeClr val="tx2"/>
              </a:buClr>
              <a:buFont typeface="+mj-lt"/>
              <a:buAutoNum type="arabicPeriod"/>
              <a:defRPr lang="fr-FR" sz="1366" kern="1200" dirty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>
              <a:defRPr sz="1537">
                <a:latin typeface="+mn-lt"/>
              </a:defRPr>
            </a:lvl2pPr>
            <a:lvl3pPr>
              <a:defRPr sz="1537">
                <a:latin typeface="+mn-lt"/>
              </a:defRPr>
            </a:lvl3pPr>
            <a:lvl4pPr>
              <a:defRPr sz="1537">
                <a:latin typeface="+mn-lt"/>
              </a:defRPr>
            </a:lvl4pPr>
            <a:lvl5pPr>
              <a:defRPr sz="1537">
                <a:latin typeface="+mn-lt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pic>
        <p:nvPicPr>
          <p:cNvPr id="10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864" y="4165213"/>
            <a:ext cx="1512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27387" y="4190178"/>
            <a:ext cx="1892804" cy="149471"/>
          </a:xfrm>
        </p:spPr>
        <p:txBody>
          <a:bodyPr/>
          <a:lstStyle/>
          <a:p>
            <a:r>
              <a:rPr lang="fr-FR" noProof="0"/>
              <a:t>offre commerciale Assurance santé pour votre commune janvier 2022</a:t>
            </a:r>
            <a:endParaRPr lang="fr-FR" noProof="0" dirty="0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2842354" y="4190178"/>
            <a:ext cx="2114417" cy="1494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4680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/>
          </p:nvPr>
        </p:nvSpPr>
        <p:spPr>
          <a:xfrm>
            <a:off x="199916" y="175908"/>
            <a:ext cx="7535282" cy="3013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05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915" y="488244"/>
            <a:ext cx="7535282" cy="243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537">
                <a:solidFill>
                  <a:srgbClr val="027180"/>
                </a:solidFill>
                <a:latin typeface="Source Sans Pro" pitchFamily="34" charset="0"/>
                <a:cs typeface="Arial" pitchFamily="34" charset="0"/>
              </a:defRPr>
            </a:lvl1pPr>
          </a:lstStyle>
          <a:p>
            <a:r>
              <a:rPr lang="fr-FR" dirty="0"/>
              <a:t>Sous-titre ou suite de titre (optionnel)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99916" y="1050782"/>
            <a:ext cx="7535282" cy="181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66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tableau</a:t>
            </a:r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3" hasCustomPrompt="1"/>
          </p:nvPr>
        </p:nvSpPr>
        <p:spPr>
          <a:xfrm>
            <a:off x="199916" y="1506911"/>
            <a:ext cx="7535282" cy="213529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708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l’icon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tableau</a:t>
            </a:r>
            <a:endParaRPr lang="fr-FR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199916" y="1233808"/>
            <a:ext cx="7535282" cy="199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39">
                <a:solidFill>
                  <a:schemeClr val="tx2"/>
                </a:solidFill>
                <a:latin typeface="+mn-lt"/>
              </a:defRPr>
            </a:lvl1pPr>
            <a:lvl2pPr marL="0" indent="0" eaLnBrk="1" hangingPunct="1">
              <a:buNone/>
              <a:defRPr lang="fr-FR" sz="1025" dirty="0">
                <a:solidFill>
                  <a:srgbClr val="00008F"/>
                </a:solidFill>
              </a:defRPr>
            </a:lvl2pPr>
          </a:lstStyle>
          <a:p>
            <a:pPr marL="0" lvl="1" indent="0" eaLnBrk="1" hangingPunct="1"/>
            <a:r>
              <a:rPr lang="fr-FR" sz="1025" dirty="0">
                <a:solidFill>
                  <a:srgbClr val="00008F"/>
                </a:solidFill>
                <a:latin typeface="+mj-lt"/>
              </a:rPr>
              <a:t>Sous-titre tableau</a:t>
            </a:r>
          </a:p>
        </p:txBody>
      </p:sp>
      <p:pic>
        <p:nvPicPr>
          <p:cNvPr id="10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864" y="4165213"/>
            <a:ext cx="1512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27387" y="4190178"/>
            <a:ext cx="1892804" cy="149471"/>
          </a:xfrm>
        </p:spPr>
        <p:txBody>
          <a:bodyPr/>
          <a:lstStyle/>
          <a:p>
            <a:r>
              <a:rPr lang="fr-FR" noProof="0"/>
              <a:t>offre commerciale Assurance santé pour votre commune janvier 2022</a:t>
            </a:r>
            <a:endParaRPr lang="fr-FR" noProof="0" dirty="0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2842354" y="4190178"/>
            <a:ext cx="2114417" cy="1494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2068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 + graphiqu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/>
          </p:nvPr>
        </p:nvSpPr>
        <p:spPr>
          <a:xfrm>
            <a:off x="199916" y="175908"/>
            <a:ext cx="7535282" cy="3013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05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915" y="488244"/>
            <a:ext cx="7535282" cy="243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78031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37">
                <a:solidFill>
                  <a:srgbClr val="027180"/>
                </a:solidFill>
                <a:latin typeface="Source Sans Pro" pitchFamily="34" charset="0"/>
                <a:cs typeface="Arial" pitchFamily="34" charset="0"/>
              </a:defRPr>
            </a:lvl1pPr>
          </a:lstStyle>
          <a:p>
            <a:r>
              <a:rPr lang="fr-FR" dirty="0"/>
              <a:t>Sous-titre ou suite de titre (optionnel)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99913" y="1050782"/>
            <a:ext cx="3536969" cy="181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66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199913" y="1233808"/>
            <a:ext cx="3536969" cy="199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39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 hasCustomPrompt="1"/>
          </p:nvPr>
        </p:nvSpPr>
        <p:spPr>
          <a:xfrm>
            <a:off x="199913" y="1519112"/>
            <a:ext cx="3536969" cy="207525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708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l’icon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graphique</a:t>
            </a:r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3937239" y="1050782"/>
            <a:ext cx="3536969" cy="181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66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3937239" y="1233808"/>
            <a:ext cx="3536969" cy="199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39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24" name="Espace réservé du graphique 3"/>
          <p:cNvSpPr>
            <a:spLocks noGrp="1"/>
          </p:cNvSpPr>
          <p:nvPr>
            <p:ph type="chart" sz="quarter" idx="18" hasCustomPrompt="1"/>
          </p:nvPr>
        </p:nvSpPr>
        <p:spPr>
          <a:xfrm>
            <a:off x="3937239" y="1519112"/>
            <a:ext cx="3536969" cy="2075250"/>
          </a:xfrm>
          <a:prstGeom prst="rect">
            <a:avLst/>
          </a:prstGeom>
        </p:spPr>
        <p:txBody>
          <a:bodyPr anchor="ctr"/>
          <a:lstStyle>
            <a:lvl1pPr marL="0" marR="0" indent="0" algn="ctr" defTabSz="78031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08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l’icon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graphique</a:t>
            </a:r>
            <a:endParaRPr lang="fr-FR" dirty="0"/>
          </a:p>
        </p:txBody>
      </p:sp>
      <p:pic>
        <p:nvPicPr>
          <p:cNvPr id="13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864" y="4165213"/>
            <a:ext cx="1512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27387" y="4190178"/>
            <a:ext cx="1892804" cy="149471"/>
          </a:xfrm>
        </p:spPr>
        <p:txBody>
          <a:bodyPr/>
          <a:lstStyle/>
          <a:p>
            <a:r>
              <a:rPr lang="fr-FR" noProof="0"/>
              <a:t>offre commerciale Assurance santé pour votre commune janvier 2022</a:t>
            </a:r>
            <a:endParaRPr lang="fr-FR" noProof="0" dirty="0"/>
          </a:p>
        </p:txBody>
      </p:sp>
      <p:sp>
        <p:nvSpPr>
          <p:cNvPr id="15" name="Espace réservé du pied de page 3"/>
          <p:cNvSpPr>
            <a:spLocks noGrp="1"/>
          </p:cNvSpPr>
          <p:nvPr>
            <p:ph type="ftr" sz="quarter" idx="19"/>
          </p:nvPr>
        </p:nvSpPr>
        <p:spPr>
          <a:xfrm>
            <a:off x="2842354" y="4190178"/>
            <a:ext cx="2114417" cy="1494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8837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 + graphiqu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/>
          </p:nvPr>
        </p:nvSpPr>
        <p:spPr>
          <a:xfrm>
            <a:off x="199916" y="175908"/>
            <a:ext cx="7535282" cy="3013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05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915" y="488244"/>
            <a:ext cx="7535282" cy="243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537">
                <a:solidFill>
                  <a:srgbClr val="027180"/>
                </a:solidFill>
                <a:latin typeface="Source Sans Pro" pitchFamily="34" charset="0"/>
                <a:cs typeface="Arial" pitchFamily="34" charset="0"/>
              </a:defRPr>
            </a:lvl1pPr>
          </a:lstStyle>
          <a:p>
            <a:r>
              <a:rPr lang="fr-FR" dirty="0"/>
              <a:t>Sous-titre ou suite de titre (optionnel)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99913" y="1050782"/>
            <a:ext cx="3536969" cy="181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66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199913" y="1233808"/>
            <a:ext cx="3536969" cy="199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39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 hasCustomPrompt="1"/>
          </p:nvPr>
        </p:nvSpPr>
        <p:spPr>
          <a:xfrm>
            <a:off x="199913" y="1519112"/>
            <a:ext cx="3536969" cy="9822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708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l’icon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graphique</a:t>
            </a:r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3939668" y="1050782"/>
            <a:ext cx="3536969" cy="181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66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3939668" y="1233808"/>
            <a:ext cx="3536969" cy="199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39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24" name="Espace réservé du graphique 3"/>
          <p:cNvSpPr>
            <a:spLocks noGrp="1"/>
          </p:cNvSpPr>
          <p:nvPr>
            <p:ph type="chart" sz="quarter" idx="18" hasCustomPrompt="1"/>
          </p:nvPr>
        </p:nvSpPr>
        <p:spPr>
          <a:xfrm>
            <a:off x="3939668" y="1519112"/>
            <a:ext cx="3536969" cy="9822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708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l’icon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graphique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199913" y="2624802"/>
            <a:ext cx="3536969" cy="181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66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199913" y="2807828"/>
            <a:ext cx="3536969" cy="199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39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5" name="Espace réservé du graphique 3"/>
          <p:cNvSpPr>
            <a:spLocks noGrp="1"/>
          </p:cNvSpPr>
          <p:nvPr>
            <p:ph type="chart" sz="quarter" idx="21" hasCustomPrompt="1"/>
          </p:nvPr>
        </p:nvSpPr>
        <p:spPr>
          <a:xfrm>
            <a:off x="199913" y="3093132"/>
            <a:ext cx="3536969" cy="9822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708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l’icon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graphique</a:t>
            </a:r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3939668" y="2624802"/>
            <a:ext cx="3536969" cy="181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66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23" hasCustomPrompt="1"/>
          </p:nvPr>
        </p:nvSpPr>
        <p:spPr>
          <a:xfrm>
            <a:off x="3939668" y="2807828"/>
            <a:ext cx="3536969" cy="199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39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9" name="Espace réservé du graphique 3"/>
          <p:cNvSpPr>
            <a:spLocks noGrp="1"/>
          </p:cNvSpPr>
          <p:nvPr>
            <p:ph type="chart" sz="quarter" idx="24" hasCustomPrompt="1"/>
          </p:nvPr>
        </p:nvSpPr>
        <p:spPr>
          <a:xfrm>
            <a:off x="3939668" y="3093132"/>
            <a:ext cx="3536969" cy="9822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708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l’icon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graphique</a:t>
            </a:r>
            <a:endParaRPr lang="fr-FR" dirty="0"/>
          </a:p>
        </p:txBody>
      </p:sp>
      <p:pic>
        <p:nvPicPr>
          <p:cNvPr id="20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864" y="4165213"/>
            <a:ext cx="1512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27387" y="4190178"/>
            <a:ext cx="1892804" cy="149471"/>
          </a:xfrm>
        </p:spPr>
        <p:txBody>
          <a:bodyPr/>
          <a:lstStyle/>
          <a:p>
            <a:r>
              <a:rPr lang="fr-FR" noProof="0"/>
              <a:t>offre commerciale Assurance santé pour votre commune janvier 2022</a:t>
            </a:r>
            <a:endParaRPr lang="fr-FR" noProof="0" dirty="0"/>
          </a:p>
        </p:txBody>
      </p:sp>
      <p:sp>
        <p:nvSpPr>
          <p:cNvPr id="25" name="Espace réservé du pied de page 3"/>
          <p:cNvSpPr>
            <a:spLocks noGrp="1"/>
          </p:cNvSpPr>
          <p:nvPr>
            <p:ph type="ftr" sz="quarter" idx="25"/>
          </p:nvPr>
        </p:nvSpPr>
        <p:spPr>
          <a:xfrm>
            <a:off x="2842354" y="4190178"/>
            <a:ext cx="2114417" cy="1494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3045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 + 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mmaire"/>
          <p:cNvSpPr>
            <a:spLocks noGrp="1"/>
          </p:cNvSpPr>
          <p:nvPr>
            <p:ph type="title"/>
          </p:nvPr>
        </p:nvSpPr>
        <p:spPr>
          <a:xfrm>
            <a:off x="199916" y="175908"/>
            <a:ext cx="7535282" cy="3013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05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915" y="488244"/>
            <a:ext cx="7535282" cy="243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537">
                <a:solidFill>
                  <a:srgbClr val="027180"/>
                </a:solidFill>
                <a:latin typeface="Source Sans Pro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dirty="0"/>
              <a:t>Sous-titre ou suite de titre (optionnel)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99913" y="1050782"/>
            <a:ext cx="2768063" cy="181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66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199913" y="1233808"/>
            <a:ext cx="2768063" cy="199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39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 sz="1025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graphique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 hasCustomPrompt="1"/>
          </p:nvPr>
        </p:nvSpPr>
        <p:spPr>
          <a:xfrm>
            <a:off x="199913" y="1519112"/>
            <a:ext cx="2768063" cy="207525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708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sur </a:t>
            </a:r>
            <a:r>
              <a:rPr lang="en-US" dirty="0" err="1"/>
              <a:t>l’icon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graphique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3243390" y="1613677"/>
            <a:ext cx="3724304" cy="2237995"/>
          </a:xfrm>
          <a:prstGeom prst="rect">
            <a:avLst/>
          </a:prstGeom>
        </p:spPr>
        <p:txBody>
          <a:bodyPr lIns="0" tIns="0" rIns="0" bIns="0"/>
          <a:lstStyle>
            <a:lvl1pPr marL="291509" indent="-291509">
              <a:buSzPct val="120000"/>
              <a:buFontTx/>
              <a:buBlip>
                <a:blip r:embed="rId2"/>
              </a:buBlip>
              <a:defRPr lang="fr-FR" sz="1196" kern="1200" dirty="0">
                <a:solidFill>
                  <a:srgbClr val="404040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pic>
        <p:nvPicPr>
          <p:cNvPr id="13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7864" y="4165213"/>
            <a:ext cx="1512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15113" y="3915309"/>
            <a:ext cx="1892804" cy="149471"/>
          </a:xfrm>
        </p:spPr>
        <p:txBody>
          <a:bodyPr/>
          <a:lstStyle/>
          <a:p>
            <a:r>
              <a:rPr lang="fr-FR" noProof="0" dirty="0"/>
              <a:t>offre commerciale Assurance santé pour votre commune janvier 2022</a:t>
            </a:r>
          </a:p>
        </p:txBody>
      </p:sp>
      <p:sp>
        <p:nvSpPr>
          <p:cNvPr id="15" name="Espace réservé du pied de page 3"/>
          <p:cNvSpPr>
            <a:spLocks noGrp="1"/>
          </p:cNvSpPr>
          <p:nvPr>
            <p:ph type="ftr" sz="quarter" idx="17"/>
          </p:nvPr>
        </p:nvSpPr>
        <p:spPr>
          <a:xfrm>
            <a:off x="2842354" y="4190178"/>
            <a:ext cx="2114417" cy="1494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56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ommaire"/>
          <p:cNvSpPr>
            <a:spLocks noGrp="1"/>
          </p:cNvSpPr>
          <p:nvPr>
            <p:ph type="title"/>
          </p:nvPr>
        </p:nvSpPr>
        <p:spPr>
          <a:xfrm>
            <a:off x="234000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90525" y="4061428"/>
            <a:ext cx="3656542" cy="233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 + bloc text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offre commerciale Assurance santé pour votre commune janvier 2022</a:t>
            </a:r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 hasCustomPrompt="1"/>
          </p:nvPr>
        </p:nvSpPr>
        <p:spPr>
          <a:xfrm>
            <a:off x="338319" y="1045042"/>
            <a:ext cx="2153749" cy="92233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196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CLIQUEZ POUR AJOUTER DU TEXTE</a:t>
            </a:r>
            <a:endParaRPr lang="fr-FR" dirty="0"/>
          </a:p>
        </p:txBody>
      </p:sp>
      <p:sp>
        <p:nvSpPr>
          <p:cNvPr id="21" name="Espace réservé du texte 19"/>
          <p:cNvSpPr>
            <a:spLocks noGrp="1"/>
          </p:cNvSpPr>
          <p:nvPr>
            <p:ph type="body" sz="quarter" idx="15" hasCustomPrompt="1"/>
          </p:nvPr>
        </p:nvSpPr>
        <p:spPr>
          <a:xfrm>
            <a:off x="2829575" y="1045042"/>
            <a:ext cx="2153749" cy="92233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196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16" hasCustomPrompt="1"/>
          </p:nvPr>
        </p:nvSpPr>
        <p:spPr>
          <a:xfrm>
            <a:off x="5320020" y="1045042"/>
            <a:ext cx="2153749" cy="92233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196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7" hasCustomPrompt="1"/>
          </p:nvPr>
        </p:nvSpPr>
        <p:spPr>
          <a:xfrm>
            <a:off x="338319" y="2090081"/>
            <a:ext cx="2152938" cy="1040195"/>
          </a:xfrm>
          <a:prstGeom prst="rect">
            <a:avLst/>
          </a:prstGeom>
        </p:spPr>
        <p:txBody>
          <a:bodyPr lIns="0" tIns="0" rIns="0" bIns="0"/>
          <a:lstStyle>
            <a:lvl1pPr marL="227762" indent="-227762">
              <a:buSzPct val="120000"/>
              <a:buFontTx/>
              <a:buBlip>
                <a:blip r:embed="rId2"/>
              </a:buBlip>
              <a:defRPr lang="fr-FR" sz="1025" kern="1200" dirty="0">
                <a:solidFill>
                  <a:srgbClr val="404040"/>
                </a:solidFill>
                <a:latin typeface="+mj-lt"/>
                <a:ea typeface="+mn-ea"/>
                <a:cs typeface="Arial"/>
              </a:defRPr>
            </a:lvl1pPr>
            <a:lvl2pPr>
              <a:defRPr sz="1196"/>
            </a:lvl2pPr>
            <a:lvl3pPr>
              <a:defRPr sz="1196"/>
            </a:lvl3pPr>
            <a:lvl4pPr>
              <a:defRPr sz="1196"/>
            </a:lvl4pPr>
            <a:lvl5pPr>
              <a:defRPr sz="1196"/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endParaRPr lang="fr-FR" dirty="0"/>
          </a:p>
        </p:txBody>
      </p:sp>
      <p:sp>
        <p:nvSpPr>
          <p:cNvPr id="30" name="Espace réservé du texte 24"/>
          <p:cNvSpPr>
            <a:spLocks noGrp="1"/>
          </p:cNvSpPr>
          <p:nvPr>
            <p:ph type="body" sz="quarter" idx="18" hasCustomPrompt="1"/>
          </p:nvPr>
        </p:nvSpPr>
        <p:spPr>
          <a:xfrm>
            <a:off x="2830387" y="2090081"/>
            <a:ext cx="2152938" cy="1040195"/>
          </a:xfrm>
          <a:prstGeom prst="rect">
            <a:avLst/>
          </a:prstGeom>
        </p:spPr>
        <p:txBody>
          <a:bodyPr lIns="0" tIns="0" rIns="0" bIns="0"/>
          <a:lstStyle>
            <a:lvl1pPr marL="227762" indent="-227762">
              <a:buSzPct val="120000"/>
              <a:buFontTx/>
              <a:buBlip>
                <a:blip r:embed="rId2"/>
              </a:buBlip>
              <a:defRPr lang="fr-FR" sz="1025" kern="1200" dirty="0">
                <a:solidFill>
                  <a:srgbClr val="404040"/>
                </a:solidFill>
                <a:latin typeface="+mj-lt"/>
                <a:ea typeface="+mn-ea"/>
                <a:cs typeface="Arial"/>
              </a:defRPr>
            </a:lvl1pPr>
            <a:lvl2pPr>
              <a:defRPr sz="1196"/>
            </a:lvl2pPr>
            <a:lvl3pPr>
              <a:defRPr sz="1196"/>
            </a:lvl3pPr>
            <a:lvl4pPr>
              <a:defRPr sz="1196"/>
            </a:lvl4pPr>
            <a:lvl5pPr>
              <a:defRPr sz="1196"/>
            </a:lvl5pPr>
          </a:lstStyle>
          <a:p>
            <a:pPr marL="227762" lvl="0" indent="-227762" algn="l" defTabSz="696591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fr-FR" dirty="0"/>
              <a:t>Cliquez pour ajouter du texte</a:t>
            </a:r>
          </a:p>
        </p:txBody>
      </p:sp>
      <p:sp>
        <p:nvSpPr>
          <p:cNvPr id="31" name="Espace réservé du texte 24"/>
          <p:cNvSpPr>
            <a:spLocks noGrp="1"/>
          </p:cNvSpPr>
          <p:nvPr>
            <p:ph type="body" sz="quarter" idx="19" hasCustomPrompt="1"/>
          </p:nvPr>
        </p:nvSpPr>
        <p:spPr>
          <a:xfrm>
            <a:off x="5320831" y="2090081"/>
            <a:ext cx="2152938" cy="1040195"/>
          </a:xfrm>
          <a:prstGeom prst="rect">
            <a:avLst/>
          </a:prstGeom>
        </p:spPr>
        <p:txBody>
          <a:bodyPr lIns="0" tIns="0" rIns="0" bIns="0"/>
          <a:lstStyle>
            <a:lvl1pPr marL="227762" indent="-227762">
              <a:buSzPct val="120000"/>
              <a:buFontTx/>
              <a:buBlip>
                <a:blip r:embed="rId2"/>
              </a:buBlip>
              <a:defRPr lang="fr-FR" sz="1025" kern="1200" dirty="0">
                <a:solidFill>
                  <a:srgbClr val="404040"/>
                </a:solidFill>
                <a:latin typeface="+mj-lt"/>
                <a:ea typeface="+mn-ea"/>
                <a:cs typeface="Arial"/>
              </a:defRPr>
            </a:lvl1pPr>
            <a:lvl2pPr>
              <a:defRPr sz="1196"/>
            </a:lvl2pPr>
            <a:lvl3pPr>
              <a:defRPr sz="1196"/>
            </a:lvl3pPr>
            <a:lvl4pPr>
              <a:defRPr sz="1196"/>
            </a:lvl4pPr>
            <a:lvl5pPr>
              <a:defRPr sz="1196"/>
            </a:lvl5pPr>
          </a:lstStyle>
          <a:p>
            <a:pPr marL="227762" lvl="0" indent="-227762" algn="l" defTabSz="696591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</a:pPr>
            <a:r>
              <a:rPr lang="fr-FR" dirty="0"/>
              <a:t>Cliquez pour ajouter du texte</a:t>
            </a:r>
          </a:p>
        </p:txBody>
      </p:sp>
      <p:pic>
        <p:nvPicPr>
          <p:cNvPr id="12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7864" y="4165213"/>
            <a:ext cx="1512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ommaire"/>
          <p:cNvSpPr>
            <a:spLocks noGrp="1"/>
          </p:cNvSpPr>
          <p:nvPr>
            <p:ph type="title"/>
          </p:nvPr>
        </p:nvSpPr>
        <p:spPr>
          <a:xfrm>
            <a:off x="199916" y="175908"/>
            <a:ext cx="7535282" cy="3013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05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199915" y="488244"/>
            <a:ext cx="7535282" cy="243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537">
                <a:solidFill>
                  <a:srgbClr val="02718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dirty="0"/>
              <a:t>Sous-titre ou suite de titre (optionnel)</a:t>
            </a:r>
          </a:p>
        </p:txBody>
      </p:sp>
    </p:spTree>
    <p:extLst>
      <p:ext uri="{BB962C8B-B14F-4D97-AF65-F5344CB8AC3E}">
        <p14:creationId xmlns:p14="http://schemas.microsoft.com/office/powerpoint/2010/main" val="1441156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 + bloc t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9"/>
          <p:cNvSpPr>
            <a:spLocks noGrp="1"/>
          </p:cNvSpPr>
          <p:nvPr>
            <p:ph type="body" sz="quarter" idx="17" hasCustomPrompt="1"/>
          </p:nvPr>
        </p:nvSpPr>
        <p:spPr>
          <a:xfrm>
            <a:off x="4753625" y="1262892"/>
            <a:ext cx="2782738" cy="186683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196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 dirty="0"/>
              <a:t>offre commerciale Assurance santé pour votre commune janvier 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200728" y="1262892"/>
            <a:ext cx="3703961" cy="1866830"/>
          </a:xfrm>
          <a:prstGeom prst="rect">
            <a:avLst/>
          </a:prstGeom>
        </p:spPr>
        <p:txBody>
          <a:bodyPr lIns="0" tIns="0" rIns="0" bIns="0" anchor="ctr"/>
          <a:lstStyle>
            <a:lvl1pPr marL="291509" indent="-291509">
              <a:buSzPct val="120000"/>
              <a:buFontTx/>
              <a:buBlip>
                <a:blip r:embed="rId2"/>
              </a:buBlip>
              <a:defRPr lang="fr-FR" sz="1196" kern="1200" dirty="0">
                <a:solidFill>
                  <a:srgbClr val="404040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11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7864" y="4165213"/>
            <a:ext cx="1512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199916" y="175908"/>
            <a:ext cx="7535282" cy="3013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05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199915" y="488244"/>
            <a:ext cx="7535282" cy="243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537">
                <a:solidFill>
                  <a:srgbClr val="02718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dirty="0"/>
              <a:t>Sous-titre ou suite de titre (optionnel)</a:t>
            </a:r>
          </a:p>
        </p:txBody>
      </p:sp>
      <p:grpSp>
        <p:nvGrpSpPr>
          <p:cNvPr id="20" name="Groupe 5"/>
          <p:cNvGrpSpPr/>
          <p:nvPr userDrawn="1"/>
        </p:nvGrpSpPr>
        <p:grpSpPr>
          <a:xfrm>
            <a:off x="4013556" y="1877776"/>
            <a:ext cx="635283" cy="634350"/>
            <a:chOff x="-1206500" y="1404938"/>
            <a:chExt cx="1463675" cy="1462087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-1206500" y="1404938"/>
              <a:ext cx="1463675" cy="1462087"/>
            </a:xfrm>
            <a:custGeom>
              <a:avLst/>
              <a:gdLst/>
              <a:ahLst/>
              <a:cxnLst>
                <a:cxn ang="0">
                  <a:pos x="1842" y="969"/>
                </a:cxn>
                <a:cxn ang="0">
                  <a:pos x="1824" y="1107"/>
                </a:cxn>
                <a:cxn ang="0">
                  <a:pos x="1787" y="1237"/>
                </a:cxn>
                <a:cxn ang="0">
                  <a:pos x="1732" y="1361"/>
                </a:cxn>
                <a:cxn ang="0">
                  <a:pos x="1660" y="1473"/>
                </a:cxn>
                <a:cxn ang="0">
                  <a:pos x="1574" y="1572"/>
                </a:cxn>
                <a:cxn ang="0">
                  <a:pos x="1473" y="1660"/>
                </a:cxn>
                <a:cxn ang="0">
                  <a:pos x="1361" y="1731"/>
                </a:cxn>
                <a:cxn ang="0">
                  <a:pos x="1239" y="1787"/>
                </a:cxn>
                <a:cxn ang="0">
                  <a:pos x="1107" y="1824"/>
                </a:cxn>
                <a:cxn ang="0">
                  <a:pos x="969" y="1842"/>
                </a:cxn>
                <a:cxn ang="0">
                  <a:pos x="875" y="1842"/>
                </a:cxn>
                <a:cxn ang="0">
                  <a:pos x="737" y="1824"/>
                </a:cxn>
                <a:cxn ang="0">
                  <a:pos x="605" y="1787"/>
                </a:cxn>
                <a:cxn ang="0">
                  <a:pos x="483" y="1731"/>
                </a:cxn>
                <a:cxn ang="0">
                  <a:pos x="371" y="1660"/>
                </a:cxn>
                <a:cxn ang="0">
                  <a:pos x="270" y="1572"/>
                </a:cxn>
                <a:cxn ang="0">
                  <a:pos x="184" y="1473"/>
                </a:cxn>
                <a:cxn ang="0">
                  <a:pos x="111" y="1361"/>
                </a:cxn>
                <a:cxn ang="0">
                  <a:pos x="55" y="1237"/>
                </a:cxn>
                <a:cxn ang="0">
                  <a:pos x="20" y="1107"/>
                </a:cxn>
                <a:cxn ang="0">
                  <a:pos x="2" y="969"/>
                </a:cxn>
                <a:cxn ang="0">
                  <a:pos x="2" y="873"/>
                </a:cxn>
                <a:cxn ang="0">
                  <a:pos x="20" y="735"/>
                </a:cxn>
                <a:cxn ang="0">
                  <a:pos x="55" y="605"/>
                </a:cxn>
                <a:cxn ang="0">
                  <a:pos x="111" y="481"/>
                </a:cxn>
                <a:cxn ang="0">
                  <a:pos x="184" y="369"/>
                </a:cxn>
                <a:cxn ang="0">
                  <a:pos x="270" y="270"/>
                </a:cxn>
                <a:cxn ang="0">
                  <a:pos x="371" y="182"/>
                </a:cxn>
                <a:cxn ang="0">
                  <a:pos x="483" y="111"/>
                </a:cxn>
                <a:cxn ang="0">
                  <a:pos x="605" y="55"/>
                </a:cxn>
                <a:cxn ang="0">
                  <a:pos x="737" y="18"/>
                </a:cxn>
                <a:cxn ang="0">
                  <a:pos x="875" y="0"/>
                </a:cxn>
                <a:cxn ang="0">
                  <a:pos x="969" y="0"/>
                </a:cxn>
                <a:cxn ang="0">
                  <a:pos x="1107" y="18"/>
                </a:cxn>
                <a:cxn ang="0">
                  <a:pos x="1239" y="55"/>
                </a:cxn>
                <a:cxn ang="0">
                  <a:pos x="1361" y="111"/>
                </a:cxn>
                <a:cxn ang="0">
                  <a:pos x="1473" y="182"/>
                </a:cxn>
                <a:cxn ang="0">
                  <a:pos x="1574" y="270"/>
                </a:cxn>
                <a:cxn ang="0">
                  <a:pos x="1660" y="369"/>
                </a:cxn>
                <a:cxn ang="0">
                  <a:pos x="1732" y="481"/>
                </a:cxn>
                <a:cxn ang="0">
                  <a:pos x="1787" y="605"/>
                </a:cxn>
                <a:cxn ang="0">
                  <a:pos x="1824" y="735"/>
                </a:cxn>
                <a:cxn ang="0">
                  <a:pos x="1842" y="873"/>
                </a:cxn>
              </a:cxnLst>
              <a:rect l="0" t="0" r="r" b="b"/>
              <a:pathLst>
                <a:path w="1844" h="1842">
                  <a:moveTo>
                    <a:pt x="1844" y="922"/>
                  </a:moveTo>
                  <a:lnTo>
                    <a:pt x="1844" y="922"/>
                  </a:lnTo>
                  <a:lnTo>
                    <a:pt x="1842" y="969"/>
                  </a:lnTo>
                  <a:lnTo>
                    <a:pt x="1839" y="1014"/>
                  </a:lnTo>
                  <a:lnTo>
                    <a:pt x="1833" y="1062"/>
                  </a:lnTo>
                  <a:lnTo>
                    <a:pt x="1824" y="1107"/>
                  </a:lnTo>
                  <a:lnTo>
                    <a:pt x="1815" y="1151"/>
                  </a:lnTo>
                  <a:lnTo>
                    <a:pt x="1802" y="1195"/>
                  </a:lnTo>
                  <a:lnTo>
                    <a:pt x="1787" y="1237"/>
                  </a:lnTo>
                  <a:lnTo>
                    <a:pt x="1771" y="1279"/>
                  </a:lnTo>
                  <a:lnTo>
                    <a:pt x="1753" y="1320"/>
                  </a:lnTo>
                  <a:lnTo>
                    <a:pt x="1732" y="1361"/>
                  </a:lnTo>
                  <a:lnTo>
                    <a:pt x="1711" y="1398"/>
                  </a:lnTo>
                  <a:lnTo>
                    <a:pt x="1686" y="1436"/>
                  </a:lnTo>
                  <a:lnTo>
                    <a:pt x="1660" y="1473"/>
                  </a:lnTo>
                  <a:lnTo>
                    <a:pt x="1633" y="1507"/>
                  </a:lnTo>
                  <a:lnTo>
                    <a:pt x="1605" y="1541"/>
                  </a:lnTo>
                  <a:lnTo>
                    <a:pt x="1574" y="1572"/>
                  </a:lnTo>
                  <a:lnTo>
                    <a:pt x="1542" y="1603"/>
                  </a:lnTo>
                  <a:lnTo>
                    <a:pt x="1509" y="1632"/>
                  </a:lnTo>
                  <a:lnTo>
                    <a:pt x="1473" y="1660"/>
                  </a:lnTo>
                  <a:lnTo>
                    <a:pt x="1437" y="1686"/>
                  </a:lnTo>
                  <a:lnTo>
                    <a:pt x="1400" y="1709"/>
                  </a:lnTo>
                  <a:lnTo>
                    <a:pt x="1361" y="1731"/>
                  </a:lnTo>
                  <a:lnTo>
                    <a:pt x="1322" y="1753"/>
                  </a:lnTo>
                  <a:lnTo>
                    <a:pt x="1281" y="1770"/>
                  </a:lnTo>
                  <a:lnTo>
                    <a:pt x="1239" y="1787"/>
                  </a:lnTo>
                  <a:lnTo>
                    <a:pt x="1197" y="1801"/>
                  </a:lnTo>
                  <a:lnTo>
                    <a:pt x="1153" y="1814"/>
                  </a:lnTo>
                  <a:lnTo>
                    <a:pt x="1107" y="1824"/>
                  </a:lnTo>
                  <a:lnTo>
                    <a:pt x="1062" y="1832"/>
                  </a:lnTo>
                  <a:lnTo>
                    <a:pt x="1016" y="1839"/>
                  </a:lnTo>
                  <a:lnTo>
                    <a:pt x="969" y="1842"/>
                  </a:lnTo>
                  <a:lnTo>
                    <a:pt x="922" y="1842"/>
                  </a:lnTo>
                  <a:lnTo>
                    <a:pt x="922" y="1842"/>
                  </a:lnTo>
                  <a:lnTo>
                    <a:pt x="875" y="1842"/>
                  </a:lnTo>
                  <a:lnTo>
                    <a:pt x="828" y="1839"/>
                  </a:lnTo>
                  <a:lnTo>
                    <a:pt x="782" y="1832"/>
                  </a:lnTo>
                  <a:lnTo>
                    <a:pt x="737" y="1824"/>
                  </a:lnTo>
                  <a:lnTo>
                    <a:pt x="691" y="1814"/>
                  </a:lnTo>
                  <a:lnTo>
                    <a:pt x="647" y="1801"/>
                  </a:lnTo>
                  <a:lnTo>
                    <a:pt x="605" y="1787"/>
                  </a:lnTo>
                  <a:lnTo>
                    <a:pt x="563" y="1770"/>
                  </a:lnTo>
                  <a:lnTo>
                    <a:pt x="522" y="1753"/>
                  </a:lnTo>
                  <a:lnTo>
                    <a:pt x="483" y="1731"/>
                  </a:lnTo>
                  <a:lnTo>
                    <a:pt x="444" y="1709"/>
                  </a:lnTo>
                  <a:lnTo>
                    <a:pt x="407" y="1686"/>
                  </a:lnTo>
                  <a:lnTo>
                    <a:pt x="371" y="1660"/>
                  </a:lnTo>
                  <a:lnTo>
                    <a:pt x="335" y="1632"/>
                  </a:lnTo>
                  <a:lnTo>
                    <a:pt x="302" y="1603"/>
                  </a:lnTo>
                  <a:lnTo>
                    <a:pt x="270" y="1572"/>
                  </a:lnTo>
                  <a:lnTo>
                    <a:pt x="239" y="1541"/>
                  </a:lnTo>
                  <a:lnTo>
                    <a:pt x="210" y="1507"/>
                  </a:lnTo>
                  <a:lnTo>
                    <a:pt x="184" y="1473"/>
                  </a:lnTo>
                  <a:lnTo>
                    <a:pt x="158" y="1436"/>
                  </a:lnTo>
                  <a:lnTo>
                    <a:pt x="133" y="1398"/>
                  </a:lnTo>
                  <a:lnTo>
                    <a:pt x="111" y="1361"/>
                  </a:lnTo>
                  <a:lnTo>
                    <a:pt x="91" y="1320"/>
                  </a:lnTo>
                  <a:lnTo>
                    <a:pt x="73" y="1279"/>
                  </a:lnTo>
                  <a:lnTo>
                    <a:pt x="55" y="1237"/>
                  </a:lnTo>
                  <a:lnTo>
                    <a:pt x="41" y="1195"/>
                  </a:lnTo>
                  <a:lnTo>
                    <a:pt x="29" y="1151"/>
                  </a:lnTo>
                  <a:lnTo>
                    <a:pt x="20" y="1107"/>
                  </a:lnTo>
                  <a:lnTo>
                    <a:pt x="11" y="1062"/>
                  </a:lnTo>
                  <a:lnTo>
                    <a:pt x="5" y="1014"/>
                  </a:lnTo>
                  <a:lnTo>
                    <a:pt x="2" y="96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2" y="873"/>
                  </a:lnTo>
                  <a:lnTo>
                    <a:pt x="5" y="828"/>
                  </a:lnTo>
                  <a:lnTo>
                    <a:pt x="11" y="780"/>
                  </a:lnTo>
                  <a:lnTo>
                    <a:pt x="20" y="735"/>
                  </a:lnTo>
                  <a:lnTo>
                    <a:pt x="29" y="691"/>
                  </a:lnTo>
                  <a:lnTo>
                    <a:pt x="41" y="647"/>
                  </a:lnTo>
                  <a:lnTo>
                    <a:pt x="55" y="605"/>
                  </a:lnTo>
                  <a:lnTo>
                    <a:pt x="73" y="563"/>
                  </a:lnTo>
                  <a:lnTo>
                    <a:pt x="91" y="522"/>
                  </a:lnTo>
                  <a:lnTo>
                    <a:pt x="111" y="481"/>
                  </a:lnTo>
                  <a:lnTo>
                    <a:pt x="133" y="444"/>
                  </a:lnTo>
                  <a:lnTo>
                    <a:pt x="158" y="406"/>
                  </a:lnTo>
                  <a:lnTo>
                    <a:pt x="184" y="369"/>
                  </a:lnTo>
                  <a:lnTo>
                    <a:pt x="210" y="335"/>
                  </a:lnTo>
                  <a:lnTo>
                    <a:pt x="239" y="301"/>
                  </a:lnTo>
                  <a:lnTo>
                    <a:pt x="270" y="270"/>
                  </a:lnTo>
                  <a:lnTo>
                    <a:pt x="302" y="239"/>
                  </a:lnTo>
                  <a:lnTo>
                    <a:pt x="335" y="210"/>
                  </a:lnTo>
                  <a:lnTo>
                    <a:pt x="371" y="182"/>
                  </a:lnTo>
                  <a:lnTo>
                    <a:pt x="407" y="156"/>
                  </a:lnTo>
                  <a:lnTo>
                    <a:pt x="444" y="133"/>
                  </a:lnTo>
                  <a:lnTo>
                    <a:pt x="483" y="111"/>
                  </a:lnTo>
                  <a:lnTo>
                    <a:pt x="522" y="89"/>
                  </a:lnTo>
                  <a:lnTo>
                    <a:pt x="563" y="72"/>
                  </a:lnTo>
                  <a:lnTo>
                    <a:pt x="605" y="55"/>
                  </a:lnTo>
                  <a:lnTo>
                    <a:pt x="647" y="41"/>
                  </a:lnTo>
                  <a:lnTo>
                    <a:pt x="691" y="28"/>
                  </a:lnTo>
                  <a:lnTo>
                    <a:pt x="737" y="18"/>
                  </a:lnTo>
                  <a:lnTo>
                    <a:pt x="782" y="10"/>
                  </a:lnTo>
                  <a:lnTo>
                    <a:pt x="828" y="5"/>
                  </a:lnTo>
                  <a:lnTo>
                    <a:pt x="875" y="0"/>
                  </a:lnTo>
                  <a:lnTo>
                    <a:pt x="922" y="0"/>
                  </a:lnTo>
                  <a:lnTo>
                    <a:pt x="922" y="0"/>
                  </a:lnTo>
                  <a:lnTo>
                    <a:pt x="969" y="0"/>
                  </a:lnTo>
                  <a:lnTo>
                    <a:pt x="1016" y="5"/>
                  </a:lnTo>
                  <a:lnTo>
                    <a:pt x="1062" y="10"/>
                  </a:lnTo>
                  <a:lnTo>
                    <a:pt x="1107" y="18"/>
                  </a:lnTo>
                  <a:lnTo>
                    <a:pt x="1153" y="28"/>
                  </a:lnTo>
                  <a:lnTo>
                    <a:pt x="1197" y="41"/>
                  </a:lnTo>
                  <a:lnTo>
                    <a:pt x="1239" y="55"/>
                  </a:lnTo>
                  <a:lnTo>
                    <a:pt x="1281" y="72"/>
                  </a:lnTo>
                  <a:lnTo>
                    <a:pt x="1322" y="89"/>
                  </a:lnTo>
                  <a:lnTo>
                    <a:pt x="1361" y="111"/>
                  </a:lnTo>
                  <a:lnTo>
                    <a:pt x="1400" y="133"/>
                  </a:lnTo>
                  <a:lnTo>
                    <a:pt x="1437" y="156"/>
                  </a:lnTo>
                  <a:lnTo>
                    <a:pt x="1473" y="182"/>
                  </a:lnTo>
                  <a:lnTo>
                    <a:pt x="1509" y="210"/>
                  </a:lnTo>
                  <a:lnTo>
                    <a:pt x="1542" y="239"/>
                  </a:lnTo>
                  <a:lnTo>
                    <a:pt x="1574" y="270"/>
                  </a:lnTo>
                  <a:lnTo>
                    <a:pt x="1605" y="301"/>
                  </a:lnTo>
                  <a:lnTo>
                    <a:pt x="1633" y="335"/>
                  </a:lnTo>
                  <a:lnTo>
                    <a:pt x="1660" y="369"/>
                  </a:lnTo>
                  <a:lnTo>
                    <a:pt x="1686" y="406"/>
                  </a:lnTo>
                  <a:lnTo>
                    <a:pt x="1711" y="444"/>
                  </a:lnTo>
                  <a:lnTo>
                    <a:pt x="1732" y="481"/>
                  </a:lnTo>
                  <a:lnTo>
                    <a:pt x="1753" y="522"/>
                  </a:lnTo>
                  <a:lnTo>
                    <a:pt x="1771" y="563"/>
                  </a:lnTo>
                  <a:lnTo>
                    <a:pt x="1787" y="605"/>
                  </a:lnTo>
                  <a:lnTo>
                    <a:pt x="1802" y="647"/>
                  </a:lnTo>
                  <a:lnTo>
                    <a:pt x="1815" y="691"/>
                  </a:lnTo>
                  <a:lnTo>
                    <a:pt x="1824" y="735"/>
                  </a:lnTo>
                  <a:lnTo>
                    <a:pt x="1833" y="780"/>
                  </a:lnTo>
                  <a:lnTo>
                    <a:pt x="1839" y="828"/>
                  </a:lnTo>
                  <a:lnTo>
                    <a:pt x="1842" y="873"/>
                  </a:lnTo>
                  <a:lnTo>
                    <a:pt x="1844" y="922"/>
                  </a:lnTo>
                  <a:lnTo>
                    <a:pt x="1844" y="922"/>
                  </a:lnTo>
                  <a:close/>
                </a:path>
              </a:pathLst>
            </a:custGeom>
            <a:solidFill>
              <a:srgbClr val="0271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8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-957263" y="1725613"/>
              <a:ext cx="965200" cy="820737"/>
            </a:xfrm>
            <a:custGeom>
              <a:avLst/>
              <a:gdLst/>
              <a:ahLst/>
              <a:cxnLst>
                <a:cxn ang="0">
                  <a:pos x="628" y="1010"/>
                </a:cxn>
                <a:cxn ang="0">
                  <a:pos x="608" y="981"/>
                </a:cxn>
                <a:cxn ang="0">
                  <a:pos x="601" y="946"/>
                </a:cxn>
                <a:cxn ang="0">
                  <a:pos x="608" y="912"/>
                </a:cxn>
                <a:cxn ang="0">
                  <a:pos x="628" y="883"/>
                </a:cxn>
                <a:cxn ang="0">
                  <a:pos x="101" y="620"/>
                </a:cxn>
                <a:cxn ang="0">
                  <a:pos x="91" y="618"/>
                </a:cxn>
                <a:cxn ang="0">
                  <a:pos x="71" y="615"/>
                </a:cxn>
                <a:cxn ang="0">
                  <a:pos x="44" y="602"/>
                </a:cxn>
                <a:cxn ang="0">
                  <a:pos x="16" y="574"/>
                </a:cxn>
                <a:cxn ang="0">
                  <a:pos x="5" y="548"/>
                </a:cxn>
                <a:cxn ang="0">
                  <a:pos x="0" y="529"/>
                </a:cxn>
                <a:cxn ang="0">
                  <a:pos x="0" y="519"/>
                </a:cxn>
                <a:cxn ang="0">
                  <a:pos x="1" y="498"/>
                </a:cxn>
                <a:cxn ang="0">
                  <a:pos x="8" y="478"/>
                </a:cxn>
                <a:cxn ang="0">
                  <a:pos x="29" y="447"/>
                </a:cxn>
                <a:cxn ang="0">
                  <a:pos x="62" y="425"/>
                </a:cxn>
                <a:cxn ang="0">
                  <a:pos x="81" y="420"/>
                </a:cxn>
                <a:cxn ang="0">
                  <a:pos x="101" y="418"/>
                </a:cxn>
                <a:cxn ang="0">
                  <a:pos x="628" y="153"/>
                </a:cxn>
                <a:cxn ang="0">
                  <a:pos x="616" y="138"/>
                </a:cxn>
                <a:cxn ang="0">
                  <a:pos x="603" y="106"/>
                </a:cxn>
                <a:cxn ang="0">
                  <a:pos x="603" y="73"/>
                </a:cxn>
                <a:cxn ang="0">
                  <a:pos x="616" y="41"/>
                </a:cxn>
                <a:cxn ang="0">
                  <a:pos x="628" y="26"/>
                </a:cxn>
                <a:cxn ang="0">
                  <a:pos x="658" y="7"/>
                </a:cxn>
                <a:cxn ang="0">
                  <a:pos x="693" y="0"/>
                </a:cxn>
                <a:cxn ang="0">
                  <a:pos x="727" y="7"/>
                </a:cxn>
                <a:cxn ang="0">
                  <a:pos x="756" y="26"/>
                </a:cxn>
                <a:cxn ang="0">
                  <a:pos x="1190" y="455"/>
                </a:cxn>
                <a:cxn ang="0">
                  <a:pos x="1210" y="485"/>
                </a:cxn>
                <a:cxn ang="0">
                  <a:pos x="1216" y="519"/>
                </a:cxn>
                <a:cxn ang="0">
                  <a:pos x="1210" y="551"/>
                </a:cxn>
                <a:cxn ang="0">
                  <a:pos x="1190" y="581"/>
                </a:cxn>
                <a:cxn ang="0">
                  <a:pos x="756" y="1010"/>
                </a:cxn>
                <a:cxn ang="0">
                  <a:pos x="727" y="1029"/>
                </a:cxn>
                <a:cxn ang="0">
                  <a:pos x="693" y="1036"/>
                </a:cxn>
                <a:cxn ang="0">
                  <a:pos x="658" y="1029"/>
                </a:cxn>
                <a:cxn ang="0">
                  <a:pos x="628" y="1010"/>
                </a:cxn>
              </a:cxnLst>
              <a:rect l="0" t="0" r="r" b="b"/>
              <a:pathLst>
                <a:path w="1216" h="1036">
                  <a:moveTo>
                    <a:pt x="628" y="1010"/>
                  </a:moveTo>
                  <a:lnTo>
                    <a:pt x="628" y="1010"/>
                  </a:lnTo>
                  <a:lnTo>
                    <a:pt x="616" y="995"/>
                  </a:lnTo>
                  <a:lnTo>
                    <a:pt x="608" y="981"/>
                  </a:lnTo>
                  <a:lnTo>
                    <a:pt x="603" y="963"/>
                  </a:lnTo>
                  <a:lnTo>
                    <a:pt x="601" y="946"/>
                  </a:lnTo>
                  <a:lnTo>
                    <a:pt x="603" y="930"/>
                  </a:lnTo>
                  <a:lnTo>
                    <a:pt x="608" y="912"/>
                  </a:lnTo>
                  <a:lnTo>
                    <a:pt x="616" y="898"/>
                  </a:lnTo>
                  <a:lnTo>
                    <a:pt x="628" y="883"/>
                  </a:lnTo>
                  <a:lnTo>
                    <a:pt x="896" y="620"/>
                  </a:lnTo>
                  <a:lnTo>
                    <a:pt x="101" y="620"/>
                  </a:lnTo>
                  <a:lnTo>
                    <a:pt x="101" y="620"/>
                  </a:lnTo>
                  <a:lnTo>
                    <a:pt x="91" y="618"/>
                  </a:lnTo>
                  <a:lnTo>
                    <a:pt x="81" y="616"/>
                  </a:lnTo>
                  <a:lnTo>
                    <a:pt x="71" y="615"/>
                  </a:lnTo>
                  <a:lnTo>
                    <a:pt x="62" y="611"/>
                  </a:lnTo>
                  <a:lnTo>
                    <a:pt x="44" y="602"/>
                  </a:lnTo>
                  <a:lnTo>
                    <a:pt x="29" y="589"/>
                  </a:lnTo>
                  <a:lnTo>
                    <a:pt x="16" y="574"/>
                  </a:lnTo>
                  <a:lnTo>
                    <a:pt x="8" y="558"/>
                  </a:lnTo>
                  <a:lnTo>
                    <a:pt x="5" y="548"/>
                  </a:lnTo>
                  <a:lnTo>
                    <a:pt x="1" y="538"/>
                  </a:lnTo>
                  <a:lnTo>
                    <a:pt x="0" y="529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507"/>
                  </a:lnTo>
                  <a:lnTo>
                    <a:pt x="1" y="498"/>
                  </a:lnTo>
                  <a:lnTo>
                    <a:pt x="5" y="488"/>
                  </a:lnTo>
                  <a:lnTo>
                    <a:pt x="8" y="478"/>
                  </a:lnTo>
                  <a:lnTo>
                    <a:pt x="16" y="462"/>
                  </a:lnTo>
                  <a:lnTo>
                    <a:pt x="29" y="447"/>
                  </a:lnTo>
                  <a:lnTo>
                    <a:pt x="44" y="434"/>
                  </a:lnTo>
                  <a:lnTo>
                    <a:pt x="62" y="425"/>
                  </a:lnTo>
                  <a:lnTo>
                    <a:pt x="71" y="421"/>
                  </a:lnTo>
                  <a:lnTo>
                    <a:pt x="81" y="420"/>
                  </a:lnTo>
                  <a:lnTo>
                    <a:pt x="91" y="418"/>
                  </a:lnTo>
                  <a:lnTo>
                    <a:pt x="101" y="418"/>
                  </a:lnTo>
                  <a:lnTo>
                    <a:pt x="896" y="418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16" y="138"/>
                  </a:lnTo>
                  <a:lnTo>
                    <a:pt x="608" y="124"/>
                  </a:lnTo>
                  <a:lnTo>
                    <a:pt x="603" y="106"/>
                  </a:lnTo>
                  <a:lnTo>
                    <a:pt x="601" y="90"/>
                  </a:lnTo>
                  <a:lnTo>
                    <a:pt x="603" y="73"/>
                  </a:lnTo>
                  <a:lnTo>
                    <a:pt x="608" y="55"/>
                  </a:lnTo>
                  <a:lnTo>
                    <a:pt x="616" y="41"/>
                  </a:lnTo>
                  <a:lnTo>
                    <a:pt x="628" y="26"/>
                  </a:lnTo>
                  <a:lnTo>
                    <a:pt x="628" y="26"/>
                  </a:lnTo>
                  <a:lnTo>
                    <a:pt x="642" y="15"/>
                  </a:lnTo>
                  <a:lnTo>
                    <a:pt x="658" y="7"/>
                  </a:lnTo>
                  <a:lnTo>
                    <a:pt x="675" y="2"/>
                  </a:lnTo>
                  <a:lnTo>
                    <a:pt x="693" y="0"/>
                  </a:lnTo>
                  <a:lnTo>
                    <a:pt x="709" y="2"/>
                  </a:lnTo>
                  <a:lnTo>
                    <a:pt x="727" y="7"/>
                  </a:lnTo>
                  <a:lnTo>
                    <a:pt x="741" y="15"/>
                  </a:lnTo>
                  <a:lnTo>
                    <a:pt x="756" y="26"/>
                  </a:lnTo>
                  <a:lnTo>
                    <a:pt x="1190" y="455"/>
                  </a:lnTo>
                  <a:lnTo>
                    <a:pt x="1190" y="455"/>
                  </a:lnTo>
                  <a:lnTo>
                    <a:pt x="1202" y="468"/>
                  </a:lnTo>
                  <a:lnTo>
                    <a:pt x="1210" y="485"/>
                  </a:lnTo>
                  <a:lnTo>
                    <a:pt x="1215" y="501"/>
                  </a:lnTo>
                  <a:lnTo>
                    <a:pt x="1216" y="519"/>
                  </a:lnTo>
                  <a:lnTo>
                    <a:pt x="1215" y="535"/>
                  </a:lnTo>
                  <a:lnTo>
                    <a:pt x="1210" y="551"/>
                  </a:lnTo>
                  <a:lnTo>
                    <a:pt x="1202" y="568"/>
                  </a:lnTo>
                  <a:lnTo>
                    <a:pt x="1190" y="581"/>
                  </a:lnTo>
                  <a:lnTo>
                    <a:pt x="756" y="1010"/>
                  </a:lnTo>
                  <a:lnTo>
                    <a:pt x="756" y="1010"/>
                  </a:lnTo>
                  <a:lnTo>
                    <a:pt x="741" y="1021"/>
                  </a:lnTo>
                  <a:lnTo>
                    <a:pt x="727" y="1029"/>
                  </a:lnTo>
                  <a:lnTo>
                    <a:pt x="709" y="1034"/>
                  </a:lnTo>
                  <a:lnTo>
                    <a:pt x="693" y="1036"/>
                  </a:lnTo>
                  <a:lnTo>
                    <a:pt x="675" y="1034"/>
                  </a:lnTo>
                  <a:lnTo>
                    <a:pt x="658" y="1029"/>
                  </a:lnTo>
                  <a:lnTo>
                    <a:pt x="642" y="1021"/>
                  </a:lnTo>
                  <a:lnTo>
                    <a:pt x="628" y="1010"/>
                  </a:lnTo>
                  <a:lnTo>
                    <a:pt x="628" y="10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08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430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noProof="0"/>
              <a:t>offre commerciale Assurance santé pour votre commune janvier 2022</a:t>
            </a:r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6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7864" y="4165213"/>
            <a:ext cx="1512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mmaire"/>
          <p:cNvSpPr>
            <a:spLocks noGrp="1"/>
          </p:cNvSpPr>
          <p:nvPr>
            <p:ph type="title"/>
          </p:nvPr>
        </p:nvSpPr>
        <p:spPr>
          <a:xfrm>
            <a:off x="199916" y="175908"/>
            <a:ext cx="7535282" cy="3013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050">
                <a:solidFill>
                  <a:srgbClr val="00008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199915" y="488244"/>
            <a:ext cx="7535282" cy="243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537">
                <a:solidFill>
                  <a:srgbClr val="02718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dirty="0"/>
              <a:t>Sous-titre ou suite de titre (optionnel)</a:t>
            </a:r>
          </a:p>
        </p:txBody>
      </p:sp>
    </p:spTree>
    <p:extLst>
      <p:ext uri="{BB962C8B-B14F-4D97-AF65-F5344CB8AC3E}">
        <p14:creationId xmlns:p14="http://schemas.microsoft.com/office/powerpoint/2010/main" val="231188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90525" y="4061428"/>
            <a:ext cx="3512608" cy="233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28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EC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 noProof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EC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 noProof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/>
          <p:nvPr userDrawn="1"/>
        </p:nvSpPr>
        <p:spPr>
          <a:xfrm>
            <a:off x="2100263" y="0"/>
            <a:ext cx="5711825" cy="4392613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27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noProof="0">
              <a:latin typeface="+mj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solidFill>
          <a:srgbClr val="027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0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271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 noProof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/>
          <a:srcRect l="20352" b="25564"/>
          <a:stretch/>
        </p:blipFill>
        <p:spPr>
          <a:xfrm>
            <a:off x="0" y="1101990"/>
            <a:ext cx="3931613" cy="3290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7DCE16-967F-45AC-A221-44686973B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366" y="344066"/>
            <a:ext cx="5053444" cy="300185"/>
          </a:xfrm>
        </p:spPr>
        <p:txBody>
          <a:bodyPr/>
          <a:lstStyle>
            <a:lvl1pPr marL="0" indent="0">
              <a:buNone/>
              <a:defRPr sz="1537">
                <a:solidFill>
                  <a:schemeClr val="tx2"/>
                </a:solidFill>
              </a:defRPr>
            </a:lvl1pPr>
            <a:lvl2pPr marL="292837" indent="0">
              <a:buNone/>
              <a:defRPr sz="1281">
                <a:solidFill>
                  <a:schemeClr val="tx1">
                    <a:tint val="75000"/>
                  </a:schemeClr>
                </a:solidFill>
              </a:defRPr>
            </a:lvl2pPr>
            <a:lvl3pPr marL="585673" indent="0">
              <a:buNone/>
              <a:defRPr sz="1153">
                <a:solidFill>
                  <a:schemeClr val="tx1">
                    <a:tint val="75000"/>
                  </a:schemeClr>
                </a:solidFill>
              </a:defRPr>
            </a:lvl3pPr>
            <a:lvl4pPr marL="878510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4pPr>
            <a:lvl5pPr marL="1171346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5pPr>
            <a:lvl6pPr marL="1464183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6pPr>
            <a:lvl7pPr marL="1757020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7pPr>
            <a:lvl8pPr marL="2049856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8pPr>
            <a:lvl9pPr marL="2342693" indent="0">
              <a:buNone/>
              <a:defRPr sz="1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" name="Image 9" descr="Une image contenant moniteur, écran, noir, contrôle&#10;&#10;Description générée automatiquement">
            <a:extLst>
              <a:ext uri="{FF2B5EF4-FFF2-40B4-BE49-F238E27FC236}">
                <a16:creationId xmlns:a16="http://schemas.microsoft.com/office/drawing/2014/main" id="{940A5BF8-F0E7-4EFF-9A52-0E1929B87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070" y="3973688"/>
            <a:ext cx="219716" cy="217597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F4001A6-1CF9-4AFB-9047-8277D0F1E6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366" y="833219"/>
            <a:ext cx="6990191" cy="403880"/>
          </a:xfrm>
        </p:spPr>
        <p:txBody>
          <a:bodyPr>
            <a:normAutofit/>
          </a:bodyPr>
          <a:lstStyle>
            <a:lvl2pPr>
              <a:defRPr sz="1153">
                <a:solidFill>
                  <a:schemeClr val="tx2"/>
                </a:solidFill>
              </a:defRPr>
            </a:lvl2pPr>
          </a:lstStyle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8" name="Image 17" descr="Une image contenant écran&#10;&#10;Description générée automatiquement">
            <a:extLst>
              <a:ext uri="{FF2B5EF4-FFF2-40B4-BE49-F238E27FC236}">
                <a16:creationId xmlns:a16="http://schemas.microsoft.com/office/drawing/2014/main" id="{4E344429-2B70-4C04-8911-F185829B11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8" t="26475" r="12531" b="63410"/>
          <a:stretch/>
        </p:blipFill>
        <p:spPr>
          <a:xfrm>
            <a:off x="6788284" y="346733"/>
            <a:ext cx="828502" cy="3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4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 txBox="1">
            <a:spLocks/>
          </p:cNvSpPr>
          <p:nvPr/>
        </p:nvSpPr>
        <p:spPr>
          <a:xfrm>
            <a:off x="238529" y="4089680"/>
            <a:ext cx="215900" cy="1444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96913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Source Sans Pro" pitchFamily="34" charset="0"/>
                <a:ea typeface="+mn-ea"/>
                <a:cs typeface="Arial" charset="0"/>
              </a:defRPr>
            </a:lvl1pPr>
            <a:lvl2pPr marL="347663" indent="109538" algn="l" defTabSz="69691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696913" indent="217488" algn="l" defTabSz="69691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044575" indent="327025" algn="l" defTabSz="69691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393825" indent="434975" algn="l" defTabSz="69691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D0077-BF62-4615-B421-B126B085B149}" type="slidenum">
              <a:rPr lang="fr-FR" noProof="0" smtClean="0">
                <a:solidFill>
                  <a:srgbClr val="343C3D"/>
                </a:solidFill>
                <a:latin typeface="+mj-lt"/>
              </a:rPr>
              <a:pPr/>
              <a:t>‹N°›</a:t>
            </a:fld>
            <a:endParaRPr lang="fr-FR" noProof="0">
              <a:solidFill>
                <a:srgbClr val="343C3D"/>
              </a:solidFill>
              <a:latin typeface="+mj-lt"/>
            </a:endParaRPr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95691" y="4061428"/>
            <a:ext cx="3405842" cy="23336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343C3D"/>
                </a:solidFill>
                <a:latin typeface="+mj-lt"/>
              </a:defRPr>
            </a:lvl1pPr>
          </a:lstStyle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  <p:sp>
        <p:nvSpPr>
          <p:cNvPr id="2" name="MSIPCMContentMarking" descr="{&quot;HashCode&quot;:-510168642,&quot;Placement&quot;:&quot;Footer&quot;,&quot;Top&quot;:313.010956,&quot;Left&quot;:0.0,&quot;SlideWidth&quot;:615,&quot;SlideHeight&quot;:345}">
            <a:extLst>
              <a:ext uri="{FF2B5EF4-FFF2-40B4-BE49-F238E27FC236}">
                <a16:creationId xmlns:a16="http://schemas.microsoft.com/office/drawing/2014/main" id="{C08D36C6-0E03-4B2D-85DD-9E8018E4C71D}"/>
              </a:ext>
            </a:extLst>
          </p:cNvPr>
          <p:cNvSpPr txBox="1"/>
          <p:nvPr userDrawn="1"/>
        </p:nvSpPr>
        <p:spPr bwMode="auto">
          <a:xfrm>
            <a:off x="0" y="3975239"/>
            <a:ext cx="1719930" cy="41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
 Classification : Confidentiel </a:t>
            </a:r>
            <a:endParaRPr lang="fr-FR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92" r:id="rId2"/>
    <p:sldLayoutId id="2147483887" r:id="rId3"/>
    <p:sldLayoutId id="2147483888" r:id="rId4"/>
    <p:sldLayoutId id="2147483893" r:id="rId5"/>
    <p:sldLayoutId id="2147483889" r:id="rId6"/>
    <p:sldLayoutId id="2147483890" r:id="rId7"/>
    <p:sldLayoutId id="2147483891" r:id="rId8"/>
    <p:sldLayoutId id="2147483894" r:id="rId9"/>
  </p:sldLayoutIdLst>
  <p:hf hdr="0" ftr="0"/>
  <p:txStyles>
    <p:titleStyle>
      <a:lvl1pPr algn="ctr" defTabSz="69691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2pPr>
      <a:lvl3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3pPr>
      <a:lvl4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4pPr>
      <a:lvl5pPr algn="ctr" defTabSz="6969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5pPr>
      <a:lvl6pPr marL="4572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6969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0350" indent="-260350" algn="l" defTabSz="6969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150" indent="-217488" algn="l" defTabSz="6969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538" indent="-173038" algn="l" defTabSz="6969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173038" algn="l" defTabSz="6969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8450" indent="-173038" algn="l" defTabSz="6969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634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295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4955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3616" indent="-174330" algn="l" defTabSz="69732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661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7321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982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643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3304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1964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0625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9286" algn="l" defTabSz="69732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F5E1BE-05A5-4668-81A2-2A04FD56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81" y="233867"/>
            <a:ext cx="6737926" cy="84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DB0236-D4E8-499E-8878-14F52EA7A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081" y="1169330"/>
            <a:ext cx="6737926" cy="2787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390BC-5610-49A3-87D8-412664879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081" y="4071302"/>
            <a:ext cx="1757720" cy="233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offre commerciale Assurance santé pour votre commune janvier 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D7153B-109E-4639-95E1-C736461B4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7754" y="4071302"/>
            <a:ext cx="2636580" cy="233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6E77A5-D6C0-408A-8836-A78C1A13A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7287" y="4071302"/>
            <a:ext cx="1757720" cy="2338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8ACF-AB9D-4C34-B047-61A0D02B764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MSIPCMContentMarking" descr="{&quot;HashCode&quot;:-510168642,&quot;Placement&quot;:&quot;Footer&quot;,&quot;Top&quot;:313.010956,&quot;Left&quot;:0.0,&quot;SlideWidth&quot;:615,&quot;SlideHeight&quot;:345}">
            <a:extLst>
              <a:ext uri="{FF2B5EF4-FFF2-40B4-BE49-F238E27FC236}">
                <a16:creationId xmlns:a16="http://schemas.microsoft.com/office/drawing/2014/main" id="{E4C7B7E6-C049-42BC-BFBB-BE2DD1A44341}"/>
              </a:ext>
            </a:extLst>
          </p:cNvPr>
          <p:cNvSpPr txBox="1"/>
          <p:nvPr userDrawn="1"/>
        </p:nvSpPr>
        <p:spPr>
          <a:xfrm>
            <a:off x="0" y="3975239"/>
            <a:ext cx="1719930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
 Classification : Confidentiel </a:t>
            </a:r>
          </a:p>
        </p:txBody>
      </p:sp>
    </p:spTree>
    <p:extLst>
      <p:ext uri="{BB962C8B-B14F-4D97-AF65-F5344CB8AC3E}">
        <p14:creationId xmlns:p14="http://schemas.microsoft.com/office/powerpoint/2010/main" val="240925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/>
  <p:txStyles>
    <p:titleStyle>
      <a:lvl1pPr algn="l" defTabSz="585673" rtl="0" eaLnBrk="1" latinLnBrk="0" hangingPunct="1">
        <a:lnSpc>
          <a:spcPct val="90000"/>
        </a:lnSpc>
        <a:spcBef>
          <a:spcPct val="0"/>
        </a:spcBef>
        <a:buNone/>
        <a:defRPr sz="28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418" indent="-146418" algn="l" defTabSz="585673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1pPr>
      <a:lvl2pPr marL="439255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537" kern="1200">
          <a:solidFill>
            <a:schemeClr val="tx1"/>
          </a:solidFill>
          <a:latin typeface="+mn-lt"/>
          <a:ea typeface="+mn-ea"/>
          <a:cs typeface="+mn-cs"/>
        </a:defRPr>
      </a:lvl2pPr>
      <a:lvl3pPr marL="732092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81" kern="1200">
          <a:solidFill>
            <a:schemeClr val="tx1"/>
          </a:solidFill>
          <a:latin typeface="+mn-lt"/>
          <a:ea typeface="+mn-ea"/>
          <a:cs typeface="+mn-cs"/>
        </a:defRPr>
      </a:lvl3pPr>
      <a:lvl4pPr marL="1024928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4pPr>
      <a:lvl5pPr marL="1317765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5pPr>
      <a:lvl6pPr marL="1610601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6pPr>
      <a:lvl7pPr marL="1903438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7pPr>
      <a:lvl8pPr marL="2196275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8pPr>
      <a:lvl9pPr marL="2489111" indent="-146418" algn="l" defTabSz="58567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1pPr>
      <a:lvl2pPr marL="292837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2pPr>
      <a:lvl3pPr marL="585673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3pPr>
      <a:lvl4pPr marL="878510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4pPr>
      <a:lvl5pPr marL="1171346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5pPr>
      <a:lvl6pPr marL="1464183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6pPr>
      <a:lvl7pPr marL="1757020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7pPr>
      <a:lvl8pPr marL="2049856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8pPr>
      <a:lvl9pPr marL="2342693" algn="l" defTabSz="585673" rtl="0" eaLnBrk="1" latinLnBrk="0" hangingPunct="1">
        <a:defRPr sz="11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 txBox="1">
            <a:spLocks/>
          </p:cNvSpPr>
          <p:nvPr userDrawn="1"/>
        </p:nvSpPr>
        <p:spPr>
          <a:xfrm>
            <a:off x="7216" y="4152986"/>
            <a:ext cx="528492" cy="213192"/>
          </a:xfrm>
          <a:prstGeom prst="rect">
            <a:avLst/>
          </a:prstGeom>
        </p:spPr>
        <p:txBody>
          <a:bodyPr vert="horz" lIns="69711" tIns="34856" rIns="69711" bIns="34856" rtlCol="0" anchor="ctr"/>
          <a:lstStyle>
            <a:lvl1pPr>
              <a:defRPr>
                <a:latin typeface="+mj-lt"/>
              </a:defRPr>
            </a:lvl1pPr>
          </a:lstStyle>
          <a:p>
            <a:pPr marL="0" marR="0" lvl="0" indent="0" algn="ctr" defTabSz="69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FEFB8-6B6E-4DC1-A5E4-A1258711B442}" type="slidenum">
              <a:rPr kumimoji="0" lang="en-US" sz="68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pitchFamily="34" charset="0"/>
                <a:ea typeface="+mn-ea"/>
                <a:cs typeface="Arial" pitchFamily="34" charset="0"/>
              </a:rPr>
              <a:pPr marL="0" marR="0" lvl="0" indent="0" algn="ctr" defTabSz="697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8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427387" y="4190178"/>
            <a:ext cx="1892804" cy="149471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l">
              <a:defRPr sz="683">
                <a:solidFill>
                  <a:schemeClr val="tx1"/>
                </a:solidFill>
                <a:latin typeface="Source Sans Pro" pitchFamily="34" charset="0"/>
              </a:defRPr>
            </a:lvl1pPr>
          </a:lstStyle>
          <a:p>
            <a:r>
              <a:rPr lang="fr-FR" noProof="0"/>
              <a:t>offre commerciale Assurance santé pour votre commune janvier 2022</a:t>
            </a:r>
            <a:endParaRPr lang="fr-FR" noProof="0" dirty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2354" y="4190178"/>
            <a:ext cx="2114417" cy="149471"/>
          </a:xfrm>
          <a:prstGeom prst="rect">
            <a:avLst/>
          </a:prstGeom>
        </p:spPr>
        <p:txBody>
          <a:bodyPr vert="horz" lIns="81628" tIns="40814" rIns="81628" bIns="40814" rtlCol="0" anchor="ctr"/>
          <a:lstStyle>
            <a:lvl1pPr algn="ctr">
              <a:defRPr sz="683">
                <a:solidFill>
                  <a:srgbClr val="FF0000"/>
                </a:solidFill>
                <a:latin typeface="Source Sans Pro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6" name="MSIPCMContentMarking" descr="{&quot;HashCode&quot;:-510168642,&quot;Placement&quot;:&quot;Footer&quot;,&quot;Top&quot;:313.010956,&quot;Left&quot;:0.0,&quot;SlideWidth&quot;:615,&quot;SlideHeight&quot;:345}">
            <a:extLst>
              <a:ext uri="{FF2B5EF4-FFF2-40B4-BE49-F238E27FC236}">
                <a16:creationId xmlns:a16="http://schemas.microsoft.com/office/drawing/2014/main" id="{A5E9518A-AE5F-4BF4-91EF-6B042BDEA0CE}"/>
              </a:ext>
            </a:extLst>
          </p:cNvPr>
          <p:cNvSpPr txBox="1"/>
          <p:nvPr userDrawn="1"/>
        </p:nvSpPr>
        <p:spPr bwMode="auto">
          <a:xfrm>
            <a:off x="0" y="3975239"/>
            <a:ext cx="1719930" cy="41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
 Classification : Confidentiel </a:t>
            </a:r>
            <a:endParaRPr lang="fr-FR" sz="1000" dirty="0" err="1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6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hf hdr="0" ftr="0"/>
  <p:txStyles>
    <p:titleStyle>
      <a:lvl1pPr algn="ctr" defTabSz="696591" rtl="0" eaLnBrk="0" fontAlgn="base" hangingPunct="0">
        <a:spcBef>
          <a:spcPct val="0"/>
        </a:spcBef>
        <a:spcAft>
          <a:spcPct val="0"/>
        </a:spcAft>
        <a:defRPr sz="34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96591" rtl="0" eaLnBrk="0" fontAlgn="base" hangingPunct="0">
        <a:spcBef>
          <a:spcPct val="0"/>
        </a:spcBef>
        <a:spcAft>
          <a:spcPct val="0"/>
        </a:spcAft>
        <a:defRPr sz="3416">
          <a:solidFill>
            <a:schemeClr val="tx1"/>
          </a:solidFill>
          <a:latin typeface="Source Sans Pro" pitchFamily="34" charset="0"/>
        </a:defRPr>
      </a:lvl2pPr>
      <a:lvl3pPr algn="ctr" defTabSz="696591" rtl="0" eaLnBrk="0" fontAlgn="base" hangingPunct="0">
        <a:spcBef>
          <a:spcPct val="0"/>
        </a:spcBef>
        <a:spcAft>
          <a:spcPct val="0"/>
        </a:spcAft>
        <a:defRPr sz="3416">
          <a:solidFill>
            <a:schemeClr val="tx1"/>
          </a:solidFill>
          <a:latin typeface="Source Sans Pro" pitchFamily="34" charset="0"/>
        </a:defRPr>
      </a:lvl3pPr>
      <a:lvl4pPr algn="ctr" defTabSz="696591" rtl="0" eaLnBrk="0" fontAlgn="base" hangingPunct="0">
        <a:spcBef>
          <a:spcPct val="0"/>
        </a:spcBef>
        <a:spcAft>
          <a:spcPct val="0"/>
        </a:spcAft>
        <a:defRPr sz="3416">
          <a:solidFill>
            <a:schemeClr val="tx1"/>
          </a:solidFill>
          <a:latin typeface="Source Sans Pro" pitchFamily="34" charset="0"/>
        </a:defRPr>
      </a:lvl4pPr>
      <a:lvl5pPr algn="ctr" defTabSz="696591" rtl="0" eaLnBrk="0" fontAlgn="base" hangingPunct="0">
        <a:spcBef>
          <a:spcPct val="0"/>
        </a:spcBef>
        <a:spcAft>
          <a:spcPct val="0"/>
        </a:spcAft>
        <a:defRPr sz="3416">
          <a:solidFill>
            <a:schemeClr val="tx1"/>
          </a:solidFill>
          <a:latin typeface="Source Sans Pro" pitchFamily="34" charset="0"/>
        </a:defRPr>
      </a:lvl5pPr>
      <a:lvl6pPr marL="456988" algn="ctr" defTabSz="696591" rtl="0" fontAlgn="base">
        <a:spcBef>
          <a:spcPct val="0"/>
        </a:spcBef>
        <a:spcAft>
          <a:spcPct val="0"/>
        </a:spcAft>
        <a:defRPr sz="3416">
          <a:solidFill>
            <a:schemeClr val="tx1"/>
          </a:solidFill>
          <a:latin typeface="Calibri" pitchFamily="34" charset="0"/>
        </a:defRPr>
      </a:lvl6pPr>
      <a:lvl7pPr marL="913976" algn="ctr" defTabSz="696591" rtl="0" fontAlgn="base">
        <a:spcBef>
          <a:spcPct val="0"/>
        </a:spcBef>
        <a:spcAft>
          <a:spcPct val="0"/>
        </a:spcAft>
        <a:defRPr sz="3416">
          <a:solidFill>
            <a:schemeClr val="tx1"/>
          </a:solidFill>
          <a:latin typeface="Calibri" pitchFamily="34" charset="0"/>
        </a:defRPr>
      </a:lvl7pPr>
      <a:lvl8pPr marL="1370965" algn="ctr" defTabSz="696591" rtl="0" fontAlgn="base">
        <a:spcBef>
          <a:spcPct val="0"/>
        </a:spcBef>
        <a:spcAft>
          <a:spcPct val="0"/>
        </a:spcAft>
        <a:defRPr sz="3416">
          <a:solidFill>
            <a:schemeClr val="tx1"/>
          </a:solidFill>
          <a:latin typeface="Calibri" pitchFamily="34" charset="0"/>
        </a:defRPr>
      </a:lvl8pPr>
      <a:lvl9pPr marL="1827955" algn="ctr" defTabSz="696591" rtl="0" fontAlgn="base">
        <a:spcBef>
          <a:spcPct val="0"/>
        </a:spcBef>
        <a:spcAft>
          <a:spcPct val="0"/>
        </a:spcAft>
        <a:defRPr sz="3416">
          <a:solidFill>
            <a:schemeClr val="tx1"/>
          </a:solidFill>
          <a:latin typeface="Calibri" pitchFamily="34" charset="0"/>
        </a:defRPr>
      </a:lvl9pPr>
    </p:titleStyle>
    <p:bodyStyle>
      <a:lvl1pPr marL="260230" indent="-260230" algn="l" defTabSz="69659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1pPr>
      <a:lvl2pPr marL="564889" indent="-217388" algn="l" defTabSz="69659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871134" indent="-172958" algn="l" defTabSz="69659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18636" indent="-172958" algn="l" defTabSz="69659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37" kern="1200">
          <a:solidFill>
            <a:schemeClr val="tx1"/>
          </a:solidFill>
          <a:latin typeface="+mn-lt"/>
          <a:ea typeface="+mn-ea"/>
          <a:cs typeface="+mn-cs"/>
        </a:defRPr>
      </a:lvl4pPr>
      <a:lvl5pPr marL="1567725" indent="-172958" algn="l" defTabSz="69659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37" kern="1200">
          <a:solidFill>
            <a:schemeClr val="tx1"/>
          </a:solidFill>
          <a:latin typeface="+mn-lt"/>
          <a:ea typeface="+mn-ea"/>
          <a:cs typeface="+mn-cs"/>
        </a:defRPr>
      </a:lvl5pPr>
      <a:lvl6pPr marL="1916747" indent="-174249" algn="l" defTabSz="696999" rtl="0" eaLnBrk="1" latinLnBrk="0" hangingPunct="1">
        <a:spcBef>
          <a:spcPct val="20000"/>
        </a:spcBef>
        <a:buFont typeface="Arial" pitchFamily="34" charset="0"/>
        <a:buChar char="•"/>
        <a:defRPr sz="1537" kern="1200">
          <a:solidFill>
            <a:schemeClr val="tx1"/>
          </a:solidFill>
          <a:latin typeface="+mn-lt"/>
          <a:ea typeface="+mn-ea"/>
          <a:cs typeface="+mn-cs"/>
        </a:defRPr>
      </a:lvl6pPr>
      <a:lvl7pPr marL="2265246" indent="-174249" algn="l" defTabSz="696999" rtl="0" eaLnBrk="1" latinLnBrk="0" hangingPunct="1">
        <a:spcBef>
          <a:spcPct val="20000"/>
        </a:spcBef>
        <a:buFont typeface="Arial" pitchFamily="34" charset="0"/>
        <a:buChar char="•"/>
        <a:defRPr sz="1537" kern="1200">
          <a:solidFill>
            <a:schemeClr val="tx1"/>
          </a:solidFill>
          <a:latin typeface="+mn-lt"/>
          <a:ea typeface="+mn-ea"/>
          <a:cs typeface="+mn-cs"/>
        </a:defRPr>
      </a:lvl7pPr>
      <a:lvl8pPr marL="2613746" indent="-174249" algn="l" defTabSz="696999" rtl="0" eaLnBrk="1" latinLnBrk="0" hangingPunct="1">
        <a:spcBef>
          <a:spcPct val="20000"/>
        </a:spcBef>
        <a:buFont typeface="Arial" pitchFamily="34" charset="0"/>
        <a:buChar char="•"/>
        <a:defRPr sz="1537" kern="1200">
          <a:solidFill>
            <a:schemeClr val="tx1"/>
          </a:solidFill>
          <a:latin typeface="+mn-lt"/>
          <a:ea typeface="+mn-ea"/>
          <a:cs typeface="+mn-cs"/>
        </a:defRPr>
      </a:lvl8pPr>
      <a:lvl9pPr marL="2962244" indent="-174249" algn="l" defTabSz="696999" rtl="0" eaLnBrk="1" latinLnBrk="0" hangingPunct="1">
        <a:spcBef>
          <a:spcPct val="20000"/>
        </a:spcBef>
        <a:buFont typeface="Arial" pitchFamily="34" charset="0"/>
        <a:buChar char="•"/>
        <a:defRPr sz="15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96999" rtl="0" eaLnBrk="1" latinLnBrk="0" hangingPunct="1">
        <a:defRPr sz="1366" kern="1200">
          <a:solidFill>
            <a:schemeClr val="tx1"/>
          </a:solidFill>
          <a:latin typeface="+mn-lt"/>
          <a:ea typeface="+mn-ea"/>
          <a:cs typeface="+mn-cs"/>
        </a:defRPr>
      </a:lvl1pPr>
      <a:lvl2pPr marL="348499" algn="l" defTabSz="696999" rtl="0" eaLnBrk="1" latinLnBrk="0" hangingPunct="1">
        <a:defRPr sz="1366" kern="1200">
          <a:solidFill>
            <a:schemeClr val="tx1"/>
          </a:solidFill>
          <a:latin typeface="+mn-lt"/>
          <a:ea typeface="+mn-ea"/>
          <a:cs typeface="+mn-cs"/>
        </a:defRPr>
      </a:lvl2pPr>
      <a:lvl3pPr marL="696999" algn="l" defTabSz="696999" rtl="0" eaLnBrk="1" latinLnBrk="0" hangingPunct="1">
        <a:defRPr sz="1366" kern="1200">
          <a:solidFill>
            <a:schemeClr val="tx1"/>
          </a:solidFill>
          <a:latin typeface="+mn-lt"/>
          <a:ea typeface="+mn-ea"/>
          <a:cs typeface="+mn-cs"/>
        </a:defRPr>
      </a:lvl3pPr>
      <a:lvl4pPr marL="1045498" algn="l" defTabSz="696999" rtl="0" eaLnBrk="1" latinLnBrk="0" hangingPunct="1">
        <a:defRPr sz="1366" kern="1200">
          <a:solidFill>
            <a:schemeClr val="tx1"/>
          </a:solidFill>
          <a:latin typeface="+mn-lt"/>
          <a:ea typeface="+mn-ea"/>
          <a:cs typeface="+mn-cs"/>
        </a:defRPr>
      </a:lvl4pPr>
      <a:lvl5pPr marL="1393997" algn="l" defTabSz="696999" rtl="0" eaLnBrk="1" latinLnBrk="0" hangingPunct="1">
        <a:defRPr sz="1366" kern="1200">
          <a:solidFill>
            <a:schemeClr val="tx1"/>
          </a:solidFill>
          <a:latin typeface="+mn-lt"/>
          <a:ea typeface="+mn-ea"/>
          <a:cs typeface="+mn-cs"/>
        </a:defRPr>
      </a:lvl5pPr>
      <a:lvl6pPr marL="1742498" algn="l" defTabSz="696999" rtl="0" eaLnBrk="1" latinLnBrk="0" hangingPunct="1">
        <a:defRPr sz="1366" kern="1200">
          <a:solidFill>
            <a:schemeClr val="tx1"/>
          </a:solidFill>
          <a:latin typeface="+mn-lt"/>
          <a:ea typeface="+mn-ea"/>
          <a:cs typeface="+mn-cs"/>
        </a:defRPr>
      </a:lvl6pPr>
      <a:lvl7pPr marL="2090996" algn="l" defTabSz="696999" rtl="0" eaLnBrk="1" latinLnBrk="0" hangingPunct="1">
        <a:defRPr sz="1366" kern="1200">
          <a:solidFill>
            <a:schemeClr val="tx1"/>
          </a:solidFill>
          <a:latin typeface="+mn-lt"/>
          <a:ea typeface="+mn-ea"/>
          <a:cs typeface="+mn-cs"/>
        </a:defRPr>
      </a:lvl7pPr>
      <a:lvl8pPr marL="2439495" algn="l" defTabSz="696999" rtl="0" eaLnBrk="1" latinLnBrk="0" hangingPunct="1">
        <a:defRPr sz="1366" kern="1200">
          <a:solidFill>
            <a:schemeClr val="tx1"/>
          </a:solidFill>
          <a:latin typeface="+mn-lt"/>
          <a:ea typeface="+mn-ea"/>
          <a:cs typeface="+mn-cs"/>
        </a:defRPr>
      </a:lvl8pPr>
      <a:lvl9pPr marL="2787995" algn="l" defTabSz="696999" rtl="0" eaLnBrk="1" latinLnBrk="0" hangingPunct="1">
        <a:defRPr sz="13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hyperlink" Target="http://simulateursante.axa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imulateursante.axa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notesSlide" Target="../notesSlides/notesSlide2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svg"/><Relationship Id="rId9" Type="http://schemas.openxmlformats.org/officeDocument/2006/relationships/image" Target="../media/image77.png"/><Relationship Id="rId14" Type="http://schemas.openxmlformats.org/officeDocument/2006/relationships/image" Target="../media/image8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86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974492" y="3948113"/>
            <a:ext cx="1664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32" algn="r" eaLnBrk="1" hangingPunct="1">
              <a:spcBef>
                <a:spcPts val="881"/>
              </a:spcBef>
              <a:defRPr/>
            </a:pPr>
            <a:r>
              <a:rPr lang="fr-FR" sz="1200" dirty="0">
                <a:solidFill>
                  <a:schemeClr val="bg1"/>
                </a:solidFill>
                <a:latin typeface="+mj-lt"/>
                <a:cs typeface="Calibri" pitchFamily="34" charset="0"/>
              </a:rPr>
              <a:t>Janvier 2022- Nanterre</a:t>
            </a:r>
          </a:p>
        </p:txBody>
      </p:sp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1387374" y="1746250"/>
            <a:ext cx="6106894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indent="898525" eaLnBrk="1" hangingPunct="1">
              <a:lnSpc>
                <a:spcPct val="78000"/>
              </a:lnSpc>
            </a:pPr>
            <a:r>
              <a:rPr lang="fr-FR" sz="5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Ma santé</a:t>
            </a:r>
          </a:p>
          <a:p>
            <a:pPr indent="898525" eaLnBrk="1" hangingPunct="1">
              <a:lnSpc>
                <a:spcPct val="78000"/>
              </a:lnSpc>
            </a:pPr>
            <a:r>
              <a:rPr lang="fr-FR" sz="3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L’offre commerciale</a:t>
            </a:r>
          </a:p>
          <a:p>
            <a:pPr indent="898525" eaLnBrk="1" hangingPunct="1">
              <a:lnSpc>
                <a:spcPct val="78000"/>
              </a:lnSpc>
            </a:pPr>
            <a:r>
              <a:rPr lang="fr-FR" sz="3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Assurance santé</a:t>
            </a:r>
          </a:p>
          <a:p>
            <a:pPr indent="898525" eaLnBrk="1" hangingPunct="1">
              <a:lnSpc>
                <a:spcPct val="78000"/>
              </a:lnSpc>
            </a:pPr>
            <a:r>
              <a:rPr lang="fr-FR" sz="3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pour votre commune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3871" y="3719513"/>
            <a:ext cx="135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32" algn="r" eaLnBrk="1" hangingPunct="1">
              <a:spcBef>
                <a:spcPts val="881"/>
              </a:spcBef>
              <a:defRPr/>
            </a:pPr>
            <a:r>
              <a:rPr lang="fr-FR" sz="1200" dirty="0">
                <a:solidFill>
                  <a:schemeClr val="bg1"/>
                </a:solidFill>
                <a:latin typeface="+mj-lt"/>
                <a:cs typeface="Calibri" pitchFamily="34" charset="0"/>
              </a:rPr>
              <a:t>Santé individuelle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13" y="638175"/>
            <a:ext cx="2160587" cy="3076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eaLnBrk="1" hangingPunct="1"/>
            <a:r>
              <a:rPr lang="fr-FR" sz="20000" b="1" dirty="0">
                <a:solidFill>
                  <a:srgbClr val="9FD9B4"/>
                </a:solidFill>
                <a:latin typeface="+mj-lt"/>
                <a:cs typeface="Sakkal Majalla" pitchFamily="2" charset="-78"/>
              </a:rPr>
              <a:t>2</a:t>
            </a:r>
            <a:endParaRPr lang="fr-FR" sz="20000" dirty="0">
              <a:solidFill>
                <a:srgbClr val="9FD9B4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0" y="1959411"/>
            <a:ext cx="7812088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lvl="1" indent="0" algn="ctr" eaLnBrk="1" hangingPunct="1"/>
            <a:r>
              <a:rPr lang="fr-FR" sz="3000" dirty="0">
                <a:solidFill>
                  <a:schemeClr val="bg1"/>
                </a:solidFill>
                <a:latin typeface="+mj-lt"/>
              </a:rPr>
              <a:t>Qu’est-ce que l’offre commerciale</a:t>
            </a:r>
          </a:p>
          <a:p>
            <a:pPr marL="11113" lvl="1" indent="0" algn="ctr" eaLnBrk="1" hangingPunct="1"/>
            <a:r>
              <a:rPr lang="fr-FR" sz="3000" dirty="0">
                <a:solidFill>
                  <a:schemeClr val="bg1"/>
                </a:solidFill>
                <a:latin typeface="+mj-lt"/>
              </a:rPr>
              <a:t>Assurance santé pour votre commune ?</a:t>
            </a:r>
          </a:p>
        </p:txBody>
      </p:sp>
    </p:spTree>
    <p:extLst>
      <p:ext uri="{BB962C8B-B14F-4D97-AF65-F5344CB8AC3E}">
        <p14:creationId xmlns:p14="http://schemas.microsoft.com/office/powerpoint/2010/main" val="35001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7812088" cy="3877733"/>
          </a:xfrm>
          <a:prstGeom prst="rect">
            <a:avLst/>
          </a:prstGeom>
          <a:solidFill>
            <a:srgbClr val="B5D0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avantages de l’offre commerciale Assurance santé </a:t>
            </a:r>
            <a:br>
              <a:rPr lang="fr-FR" dirty="0"/>
            </a:br>
            <a:r>
              <a:rPr lang="fr-FR" dirty="0"/>
              <a:t>pour votre commune</a:t>
            </a:r>
          </a:p>
        </p:txBody>
      </p:sp>
      <p:grpSp>
        <p:nvGrpSpPr>
          <p:cNvPr id="23" name="Grouper 22"/>
          <p:cNvGrpSpPr/>
          <p:nvPr/>
        </p:nvGrpSpPr>
        <p:grpSpPr>
          <a:xfrm>
            <a:off x="548581" y="1322251"/>
            <a:ext cx="2047474" cy="1964033"/>
            <a:chOff x="548581" y="1178560"/>
            <a:chExt cx="2047474" cy="1964033"/>
          </a:xfrm>
        </p:grpSpPr>
        <p:sp>
          <p:nvSpPr>
            <p:cNvPr id="6" name="Rectangle 5"/>
            <p:cNvSpPr/>
            <p:nvPr/>
          </p:nvSpPr>
          <p:spPr>
            <a:xfrm>
              <a:off x="548581" y="1600200"/>
              <a:ext cx="2047474" cy="1542393"/>
            </a:xfrm>
            <a:prstGeom prst="rect">
              <a:avLst/>
            </a:prstGeom>
            <a:solidFill>
              <a:srgbClr val="00A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678" y="1178560"/>
              <a:ext cx="843280" cy="843280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 bwMode="auto">
            <a:xfrm>
              <a:off x="663319" y="2074148"/>
              <a:ext cx="181799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eaLnBrk="1" hangingPunct="1"/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Vous avez accès </a:t>
              </a:r>
              <a:b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à une bonne </a:t>
              </a:r>
              <a:r>
                <a:rPr lang="fr-FR" sz="12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  <a:t>complémentaire santé modulable </a:t>
              </a:r>
              <a:br>
                <a:rPr lang="fr-FR" sz="12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selon vos besoins </a:t>
              </a: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2845092" y="1322251"/>
            <a:ext cx="2047474" cy="1964033"/>
            <a:chOff x="2845091" y="1178560"/>
            <a:chExt cx="2047474" cy="1964033"/>
          </a:xfrm>
        </p:grpSpPr>
        <p:sp>
          <p:nvSpPr>
            <p:cNvPr id="13" name="Rectangle 12"/>
            <p:cNvSpPr/>
            <p:nvPr/>
          </p:nvSpPr>
          <p:spPr>
            <a:xfrm>
              <a:off x="2845091" y="1600200"/>
              <a:ext cx="2047474" cy="1542393"/>
            </a:xfrm>
            <a:prstGeom prst="rect">
              <a:avLst/>
            </a:prstGeom>
            <a:solidFill>
              <a:srgbClr val="00A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 bwMode="auto">
            <a:xfrm>
              <a:off x="2959829" y="2035830"/>
              <a:ext cx="181799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marL="0" indent="0" algn="ctr">
                <a:buNone/>
              </a:pP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Vous bénéficiez </a:t>
              </a:r>
              <a:b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d’un </a:t>
              </a:r>
              <a:r>
                <a:rPr lang="fr-FR" sz="12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  <a:t>tarif avantageux </a:t>
              </a:r>
            </a:p>
            <a:p>
              <a:pPr marL="0" indent="0" algn="ctr">
                <a:buNone/>
              </a:pP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(tarif négocié pour </a:t>
              </a:r>
              <a:b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les habitants de </a:t>
              </a:r>
              <a:b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votre commune)</a:t>
              </a: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7188" y="1178560"/>
              <a:ext cx="843280" cy="843280"/>
            </a:xfrm>
            <a:prstGeom prst="rect">
              <a:avLst/>
            </a:prstGeom>
          </p:spPr>
        </p:pic>
      </p:grpSp>
      <p:grpSp>
        <p:nvGrpSpPr>
          <p:cNvPr id="21" name="Grouper 20"/>
          <p:cNvGrpSpPr/>
          <p:nvPr/>
        </p:nvGrpSpPr>
        <p:grpSpPr>
          <a:xfrm>
            <a:off x="5141602" y="1322251"/>
            <a:ext cx="2047474" cy="1964033"/>
            <a:chOff x="5141602" y="1178560"/>
            <a:chExt cx="2047474" cy="1964033"/>
          </a:xfrm>
        </p:grpSpPr>
        <p:sp>
          <p:nvSpPr>
            <p:cNvPr id="16" name="Rectangle 15"/>
            <p:cNvSpPr/>
            <p:nvPr/>
          </p:nvSpPr>
          <p:spPr>
            <a:xfrm>
              <a:off x="5141602" y="1600200"/>
              <a:ext cx="2047474" cy="1542393"/>
            </a:xfrm>
            <a:prstGeom prst="rect">
              <a:avLst/>
            </a:prstGeom>
            <a:solidFill>
              <a:srgbClr val="00A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 bwMode="auto">
            <a:xfrm>
              <a:off x="5209608" y="1827843"/>
              <a:ext cx="1817999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endParaRPr lang="fr-FR" sz="1200" dirty="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L'offre est </a:t>
              </a:r>
              <a:r>
                <a:rPr lang="fr-FR" sz="12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  <a:t>simple </a:t>
              </a:r>
              <a:br>
                <a:rPr lang="fr-FR" sz="12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</a:br>
              <a:r>
                <a:rPr lang="fr-FR" sz="12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  <a:t>et accessible à tous</a:t>
              </a: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, </a:t>
              </a:r>
              <a:b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incluant le 100 % santé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pas  de questionnaire médical,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fr-FR" sz="1200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ni limite d’âge.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3698" y="1178560"/>
              <a:ext cx="843280" cy="843280"/>
            </a:xfrm>
            <a:prstGeom prst="rect">
              <a:avLst/>
            </a:prstGeom>
          </p:spPr>
        </p:pic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A3C802-6777-43DF-92F0-D842C4EA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0469" y="4001294"/>
            <a:ext cx="3436408" cy="233362"/>
          </a:xfrm>
        </p:spPr>
        <p:txBody>
          <a:bodyPr/>
          <a:lstStyle/>
          <a:p>
            <a:r>
              <a:rPr lang="fr-FR" dirty="0"/>
              <a:t>offre commerciale Assurance santé pour votre commune janvier 2022</a:t>
            </a:r>
          </a:p>
        </p:txBody>
      </p:sp>
    </p:spTree>
    <p:extLst>
      <p:ext uri="{BB962C8B-B14F-4D97-AF65-F5344CB8AC3E}">
        <p14:creationId xmlns:p14="http://schemas.microsoft.com/office/powerpoint/2010/main" val="52459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13" y="638175"/>
            <a:ext cx="2160587" cy="3076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eaLnBrk="1" hangingPunct="1"/>
            <a:r>
              <a:rPr lang="fr-FR" sz="20000" b="1" dirty="0">
                <a:solidFill>
                  <a:srgbClr val="9FD9B4"/>
                </a:solidFill>
                <a:latin typeface="+mj-lt"/>
                <a:cs typeface="Sakkal Majalla" pitchFamily="2" charset="-78"/>
              </a:rPr>
              <a:t>3</a:t>
            </a:r>
            <a:endParaRPr lang="fr-FR" sz="20000" dirty="0">
              <a:solidFill>
                <a:srgbClr val="9FD9B4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0" y="1959411"/>
            <a:ext cx="78120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lvl="1" indent="0" algn="ctr" eaLnBrk="1" hangingPunct="1"/>
            <a:r>
              <a:rPr lang="fr-FR" sz="3000" dirty="0">
                <a:solidFill>
                  <a:schemeClr val="bg1"/>
                </a:solidFill>
                <a:latin typeface="+mj-lt"/>
              </a:rPr>
              <a:t>L’offre ma santé</a:t>
            </a:r>
          </a:p>
        </p:txBody>
      </p:sp>
    </p:spTree>
    <p:extLst>
      <p:ext uri="{BB962C8B-B14F-4D97-AF65-F5344CB8AC3E}">
        <p14:creationId xmlns:p14="http://schemas.microsoft.com/office/powerpoint/2010/main" val="55308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L’offre commerciale Assurance santé pour votre commune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352628" y="829221"/>
            <a:ext cx="2438706" cy="720000"/>
            <a:chOff x="352628" y="829221"/>
            <a:chExt cx="2438706" cy="720000"/>
          </a:xfrm>
        </p:grpSpPr>
        <p:sp>
          <p:nvSpPr>
            <p:cNvPr id="8" name="Rectangle 7"/>
            <p:cNvSpPr/>
            <p:nvPr/>
          </p:nvSpPr>
          <p:spPr>
            <a:xfrm>
              <a:off x="352628" y="829221"/>
              <a:ext cx="2438706" cy="720000"/>
            </a:xfrm>
            <a:prstGeom prst="rect">
              <a:avLst/>
            </a:prstGeom>
            <a:solidFill>
              <a:srgbClr val="00A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 bwMode="auto">
            <a:xfrm>
              <a:off x="1121591" y="966623"/>
              <a:ext cx="16697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Une offre simple </a:t>
              </a:r>
              <a:b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et modulable pour s’adapter</a:t>
              </a:r>
              <a:b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à toutes les situations</a:t>
              </a: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390" y="874357"/>
              <a:ext cx="632460" cy="632460"/>
            </a:xfrm>
            <a:prstGeom prst="rect">
              <a:avLst/>
            </a:prstGeom>
          </p:spPr>
        </p:pic>
      </p:grpSp>
      <p:sp>
        <p:nvSpPr>
          <p:cNvPr id="24" name="ZoneTexte 23"/>
          <p:cNvSpPr txBox="1"/>
          <p:nvPr/>
        </p:nvSpPr>
        <p:spPr bwMode="auto">
          <a:xfrm>
            <a:off x="457487" y="1656887"/>
            <a:ext cx="223907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0" indent="0">
              <a:buNone/>
            </a:pPr>
            <a:r>
              <a:rPr lang="fr-FR" sz="1000" b="1" dirty="0">
                <a:solidFill>
                  <a:srgbClr val="00008F"/>
                </a:solidFill>
              </a:rPr>
              <a:t>L’offre commerciale Assurance santé </a:t>
            </a:r>
            <a:br>
              <a:rPr lang="fr-FR" sz="1000" b="1" dirty="0">
                <a:solidFill>
                  <a:srgbClr val="00008F"/>
                </a:solidFill>
              </a:rPr>
            </a:br>
            <a:r>
              <a:rPr lang="fr-FR" sz="1000" b="1" dirty="0">
                <a:solidFill>
                  <a:srgbClr val="00008F"/>
                </a:solidFill>
              </a:rPr>
              <a:t>pour votre commune : </a:t>
            </a:r>
            <a:br>
              <a:rPr lang="fr-FR" sz="1000" b="1" dirty="0">
                <a:solidFill>
                  <a:srgbClr val="00008F"/>
                </a:solidFill>
              </a:rPr>
            </a:br>
            <a:r>
              <a:rPr lang="fr-FR" sz="1000" dirty="0"/>
              <a:t>c’est un socle avec 3 niveaux de garantie :</a:t>
            </a:r>
          </a:p>
          <a:p>
            <a:pPr marL="0" indent="0">
              <a:buNone/>
            </a:pPr>
            <a:endParaRPr lang="fr-FR" sz="1000" dirty="0"/>
          </a:p>
          <a:p>
            <a:pPr marL="171450" indent="-171450"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</a:rPr>
              <a:t>Ma Santé 100 % Néo</a:t>
            </a:r>
          </a:p>
          <a:p>
            <a:pPr marL="171450" indent="-171450"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</a:rPr>
              <a:t>Ma santé 125 % Néo</a:t>
            </a:r>
          </a:p>
          <a:p>
            <a:pPr marL="171450" indent="-171450"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</a:rPr>
              <a:t>Ma Santé 150 % Néo</a:t>
            </a:r>
          </a:p>
          <a:p>
            <a:pPr marL="171450" indent="-171450">
              <a:buFont typeface="Arial" charset="0"/>
              <a:buChar char="•"/>
            </a:pPr>
            <a:endParaRPr lang="fr-FR" sz="1000" b="1" dirty="0">
              <a:solidFill>
                <a:srgbClr val="00008F"/>
              </a:solidFill>
            </a:endParaRPr>
          </a:p>
          <a:p>
            <a:pPr marL="0" indent="0">
              <a:buNone/>
            </a:pPr>
            <a:r>
              <a:rPr lang="fr-FR" sz="1000" b="1" dirty="0"/>
              <a:t>ET</a:t>
            </a:r>
            <a:r>
              <a:rPr lang="fr-FR" sz="1000" dirty="0"/>
              <a:t> des modules qui permettent de </a:t>
            </a:r>
            <a:br>
              <a:rPr lang="fr-FR" sz="1000" dirty="0"/>
            </a:br>
            <a:r>
              <a:rPr lang="fr-FR" sz="1000" dirty="0"/>
              <a:t>renforcer vos garanties selon votre besoin : </a:t>
            </a:r>
            <a:r>
              <a:rPr lang="fr-FR" sz="1000" dirty="0" err="1"/>
              <a:t>Hospi</a:t>
            </a:r>
            <a:r>
              <a:rPr lang="fr-FR" sz="1000" dirty="0"/>
              <a:t>, Optique/Dentaire, Confort</a:t>
            </a:r>
          </a:p>
          <a:p>
            <a:pPr marL="0" indent="0">
              <a:buNone/>
            </a:pPr>
            <a:r>
              <a:rPr lang="fr-FR" sz="1000" dirty="0"/>
              <a:t>Des garanties qui couvrent les frais de santé essentiels : consultations, pharmacie, hospitalisation.   </a:t>
            </a:r>
            <a:endParaRPr lang="fr-FR" sz="1000" b="1" dirty="0"/>
          </a:p>
        </p:txBody>
      </p:sp>
      <p:grpSp>
        <p:nvGrpSpPr>
          <p:cNvPr id="7" name="Grouper 6"/>
          <p:cNvGrpSpPr/>
          <p:nvPr/>
        </p:nvGrpSpPr>
        <p:grpSpPr>
          <a:xfrm>
            <a:off x="2955377" y="829221"/>
            <a:ext cx="2330951" cy="720000"/>
            <a:chOff x="2955377" y="829221"/>
            <a:chExt cx="2330951" cy="720000"/>
          </a:xfrm>
        </p:grpSpPr>
        <p:sp>
          <p:nvSpPr>
            <p:cNvPr id="12" name="Rectangle 11"/>
            <p:cNvSpPr/>
            <p:nvPr/>
          </p:nvSpPr>
          <p:spPr>
            <a:xfrm>
              <a:off x="2955377" y="829221"/>
              <a:ext cx="2330951" cy="720000"/>
            </a:xfrm>
            <a:prstGeom prst="rect">
              <a:avLst/>
            </a:prstGeom>
            <a:solidFill>
              <a:srgbClr val="00A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 bwMode="auto">
            <a:xfrm>
              <a:off x="3751131" y="956550"/>
              <a:ext cx="14499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Une garantie d’un bon niveau de remboursement</a:t>
              </a: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5335" y="871283"/>
              <a:ext cx="632460" cy="632460"/>
            </a:xfrm>
            <a:prstGeom prst="rect">
              <a:avLst/>
            </a:prstGeom>
          </p:spPr>
        </p:pic>
      </p:grpSp>
      <p:sp>
        <p:nvSpPr>
          <p:cNvPr id="25" name="ZoneTexte 24"/>
          <p:cNvSpPr txBox="1"/>
          <p:nvPr/>
        </p:nvSpPr>
        <p:spPr bwMode="auto">
          <a:xfrm>
            <a:off x="3025335" y="1589142"/>
            <a:ext cx="21737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171450" indent="-171450"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</a:rPr>
              <a:t>Pour les dépenses courantes </a:t>
            </a:r>
            <a:r>
              <a:rPr lang="fr-FR" sz="1000" b="1" dirty="0"/>
              <a:t>: </a:t>
            </a:r>
            <a:r>
              <a:rPr lang="fr-FR" sz="1000" dirty="0"/>
              <a:t>consultations chez les médecins généralistes ou spécialistes, médecine douce (ostéopathie, acupuncture, chiropractie), radiographies, médicaments…</a:t>
            </a:r>
          </a:p>
          <a:p>
            <a:pPr marL="171450" indent="-171450">
              <a:buSzPct val="150000"/>
              <a:buFont typeface="Arial" charset="0"/>
              <a:buChar char="•"/>
            </a:pPr>
            <a:endParaRPr lang="fr-FR" sz="1000" dirty="0"/>
          </a:p>
          <a:p>
            <a:pPr marL="171450" indent="-171450"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</a:rPr>
              <a:t>Et les frais plus lourds : </a:t>
            </a:r>
            <a:r>
              <a:rPr lang="fr-FR" sz="1000" dirty="0"/>
              <a:t>prothèses dentaires, optique (verres et </a:t>
            </a:r>
            <a:br>
              <a:rPr lang="fr-FR" sz="1000" dirty="0"/>
            </a:br>
            <a:r>
              <a:rPr lang="fr-FR" sz="1000" dirty="0"/>
              <a:t>montures ) aides auditives</a:t>
            </a:r>
            <a:r>
              <a:rPr lang="fr-FR" sz="1000" baseline="30000" dirty="0"/>
              <a:t>(1)</a:t>
            </a:r>
            <a:endParaRPr lang="fr-FR" sz="1000" b="1" dirty="0">
              <a:solidFill>
                <a:srgbClr val="00008F"/>
              </a:solidFill>
            </a:endParaRPr>
          </a:p>
          <a:p>
            <a:pPr marL="171450" indent="-171450"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</a:rPr>
              <a:t>Le 100 % santé avec le 0 €  de reste à charge  sur les équipements inclus dans ce panier </a:t>
            </a:r>
          </a:p>
          <a:p>
            <a:pPr marL="171450" indent="-171450"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</a:rPr>
              <a:t>Les renforts pour les assurés souhaitant choisir librement leur équipement</a:t>
            </a:r>
            <a:r>
              <a:rPr lang="fr-FR" sz="1000" dirty="0"/>
              <a:t>; </a:t>
            </a:r>
            <a:endParaRPr lang="fr-FR" sz="1000" baseline="300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5450371" y="829219"/>
            <a:ext cx="2040268" cy="720000"/>
            <a:chOff x="5450371" y="829219"/>
            <a:chExt cx="2040268" cy="720000"/>
          </a:xfrm>
        </p:grpSpPr>
        <p:sp>
          <p:nvSpPr>
            <p:cNvPr id="16" name="Rectangle 15"/>
            <p:cNvSpPr/>
            <p:nvPr/>
          </p:nvSpPr>
          <p:spPr>
            <a:xfrm>
              <a:off x="5450371" y="829219"/>
              <a:ext cx="2040267" cy="720000"/>
            </a:xfrm>
            <a:prstGeom prst="rect">
              <a:avLst/>
            </a:prstGeom>
            <a:solidFill>
              <a:srgbClr val="00A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 bwMode="auto">
            <a:xfrm>
              <a:off x="6209233" y="956551"/>
              <a:ext cx="12814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 tarif avantageux </a:t>
              </a:r>
              <a:b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qui préserve </a:t>
              </a:r>
              <a:b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le pouvoir d’achat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4905" y="880986"/>
              <a:ext cx="632460" cy="632460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/>
        </p:nvSpPr>
        <p:spPr bwMode="auto">
          <a:xfrm>
            <a:off x="5566002" y="1670616"/>
            <a:ext cx="18176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0" indent="0">
              <a:buNone/>
            </a:pPr>
            <a:r>
              <a:rPr lang="fr-FR" sz="1000" b="1" dirty="0">
                <a:solidFill>
                  <a:srgbClr val="00008F"/>
                </a:solidFill>
              </a:rPr>
              <a:t>Les habitants bénéficient d’un tarif négocié </a:t>
            </a:r>
            <a:r>
              <a:rPr lang="fr-FR" sz="1000" dirty="0"/>
              <a:t>pour leur commune. Ainsi, les séniors et les travailleurs non salariés bénéficient d’une réduction de </a:t>
            </a:r>
            <a:r>
              <a:rPr lang="fr-FR" sz="1000" b="1" dirty="0">
                <a:solidFill>
                  <a:srgbClr val="00008F"/>
                </a:solidFill>
              </a:rPr>
              <a:t>25 % sur les cotisations</a:t>
            </a:r>
            <a:r>
              <a:rPr lang="fr-FR" sz="800" b="1" baseline="30000" dirty="0">
                <a:solidFill>
                  <a:srgbClr val="00008F"/>
                </a:solidFill>
              </a:rPr>
              <a:t>(2)</a:t>
            </a:r>
            <a:r>
              <a:rPr lang="fr-FR" sz="800" b="1" dirty="0">
                <a:solidFill>
                  <a:srgbClr val="00008F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1000" dirty="0"/>
              <a:t>Tous les administrés peuvent y souscrire, sans questionnaire médical, ni limite d’âge.</a:t>
            </a:r>
          </a:p>
        </p:txBody>
      </p:sp>
      <p:sp>
        <p:nvSpPr>
          <p:cNvPr id="32" name="ZoneTexte 31"/>
          <p:cNvSpPr txBox="1"/>
          <p:nvPr/>
        </p:nvSpPr>
        <p:spPr bwMode="auto">
          <a:xfrm>
            <a:off x="5449229" y="3325855"/>
            <a:ext cx="2041409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r>
              <a:rPr lang="fr-FR" sz="700" baseline="30000" dirty="0"/>
              <a:t>(</a:t>
            </a:r>
            <a:r>
              <a:rPr lang="fr-FR" sz="700" b="1" baseline="30000" dirty="0"/>
              <a:t>1)</a:t>
            </a:r>
            <a:r>
              <a:rPr lang="fr-FR" sz="700" b="1" dirty="0"/>
              <a:t> </a:t>
            </a:r>
            <a:r>
              <a:rPr lang="fr-FR" sz="700" dirty="0"/>
              <a:t>Selon les clauses et conditions du contrat</a:t>
            </a:r>
            <a:endParaRPr lang="fr-FR" sz="700" b="1" baseline="30000" dirty="0"/>
          </a:p>
          <a:p>
            <a:r>
              <a:rPr lang="fr-FR" sz="700" baseline="30000" dirty="0"/>
              <a:t>(2)</a:t>
            </a:r>
            <a:r>
              <a:rPr lang="fr-FR" sz="700" dirty="0"/>
              <a:t> 25 % de réduction à la souscription du contrat santé pour les TNS,  les 60 ans ou plus et les fonctionnaires titulaires. 15 %  pour les autres  administrés.</a:t>
            </a:r>
          </a:p>
          <a:p>
            <a:pPr algn="ctr" eaLnBrk="1" hangingPunct="1"/>
            <a:endParaRPr lang="fr-FR" sz="700" dirty="0" err="1">
              <a:solidFill>
                <a:srgbClr val="FF1721"/>
              </a:solidFill>
              <a:latin typeface="Source Sans Pro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0F4F7F-13F8-40E5-A0B3-EFDA798F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86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L’offre commerciale Assurance santé pour votre commune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352628" y="829219"/>
            <a:ext cx="7138011" cy="720002"/>
            <a:chOff x="352628" y="829219"/>
            <a:chExt cx="7138011" cy="720002"/>
          </a:xfrm>
        </p:grpSpPr>
        <p:grpSp>
          <p:nvGrpSpPr>
            <p:cNvPr id="19" name="Grouper 18"/>
            <p:cNvGrpSpPr/>
            <p:nvPr/>
          </p:nvGrpSpPr>
          <p:grpSpPr>
            <a:xfrm>
              <a:off x="352628" y="829221"/>
              <a:ext cx="2438706" cy="720000"/>
              <a:chOff x="352628" y="829221"/>
              <a:chExt cx="2438706" cy="720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52628" y="829221"/>
                <a:ext cx="2438706" cy="720000"/>
              </a:xfrm>
              <a:prstGeom prst="rect">
                <a:avLst/>
              </a:prstGeom>
              <a:solidFill>
                <a:srgbClr val="00AE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ZoneTexte 8"/>
              <p:cNvSpPr txBox="1"/>
              <p:nvPr/>
            </p:nvSpPr>
            <p:spPr bwMode="auto">
              <a:xfrm>
                <a:off x="1121591" y="960494"/>
                <a:ext cx="16697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Une offre simple </a:t>
                </a:r>
                <a:b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</a:br>
                <a: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et </a:t>
                </a:r>
                <a:r>
                  <a:rPr lang="fr-FR" sz="1000" b="1" dirty="0">
                    <a:solidFill>
                      <a:schemeClr val="bg1"/>
                    </a:solidFill>
                    <a:latin typeface="Source Sans Pro" charset="0"/>
                  </a:rPr>
                  <a:t>modulable</a:t>
                </a:r>
                <a: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 pour s’adapter</a:t>
                </a:r>
                <a:b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</a:br>
                <a: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à toutes les situations</a:t>
                </a:r>
              </a:p>
            </p:txBody>
          </p:sp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390" y="874357"/>
                <a:ext cx="632460" cy="632460"/>
              </a:xfrm>
              <a:prstGeom prst="rect">
                <a:avLst/>
              </a:prstGeom>
            </p:spPr>
          </p:pic>
        </p:grpSp>
        <p:grpSp>
          <p:nvGrpSpPr>
            <p:cNvPr id="23" name="Grouper 22"/>
            <p:cNvGrpSpPr/>
            <p:nvPr/>
          </p:nvGrpSpPr>
          <p:grpSpPr>
            <a:xfrm>
              <a:off x="2955377" y="829221"/>
              <a:ext cx="2330951" cy="720000"/>
              <a:chOff x="2955377" y="829221"/>
              <a:chExt cx="2330951" cy="720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955377" y="829221"/>
                <a:ext cx="2330951" cy="720000"/>
              </a:xfrm>
              <a:prstGeom prst="rect">
                <a:avLst/>
              </a:prstGeom>
              <a:solidFill>
                <a:srgbClr val="00AE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 bwMode="auto">
              <a:xfrm>
                <a:off x="3748278" y="937175"/>
                <a:ext cx="14499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Une garantie d’un bon niveau de remboursement</a:t>
                </a:r>
              </a:p>
            </p:txBody>
          </p:sp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5335" y="871283"/>
                <a:ext cx="632460" cy="632460"/>
              </a:xfrm>
              <a:prstGeom prst="rect">
                <a:avLst/>
              </a:prstGeom>
            </p:spPr>
          </p:pic>
        </p:grpSp>
        <p:grpSp>
          <p:nvGrpSpPr>
            <p:cNvPr id="24" name="Grouper 23"/>
            <p:cNvGrpSpPr/>
            <p:nvPr/>
          </p:nvGrpSpPr>
          <p:grpSpPr>
            <a:xfrm>
              <a:off x="5450371" y="829219"/>
              <a:ext cx="2040268" cy="720000"/>
              <a:chOff x="5450371" y="829219"/>
              <a:chExt cx="2040268" cy="720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450371" y="829219"/>
                <a:ext cx="2040267" cy="720000"/>
              </a:xfrm>
              <a:prstGeom prst="rect">
                <a:avLst/>
              </a:prstGeom>
              <a:solidFill>
                <a:srgbClr val="00AE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ZoneTexte 20"/>
              <p:cNvSpPr txBox="1"/>
              <p:nvPr/>
            </p:nvSpPr>
            <p:spPr bwMode="auto">
              <a:xfrm>
                <a:off x="6209233" y="952465"/>
                <a:ext cx="12814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Un tarif avantageux </a:t>
                </a:r>
                <a:b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</a:br>
                <a: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qui préserve </a:t>
                </a:r>
                <a:b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</a:br>
                <a:r>
                  <a:rPr lang="fr-FR" sz="1000" b="1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le pouvoir d’achat</a:t>
                </a:r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4905" y="880986"/>
                <a:ext cx="632460" cy="632460"/>
              </a:xfrm>
              <a:prstGeom prst="rect">
                <a:avLst/>
              </a:prstGeom>
            </p:spPr>
          </p:pic>
        </p:grpSp>
      </p:grpSp>
      <p:grpSp>
        <p:nvGrpSpPr>
          <p:cNvPr id="18" name="Grouper 17"/>
          <p:cNvGrpSpPr/>
          <p:nvPr/>
        </p:nvGrpSpPr>
        <p:grpSpPr>
          <a:xfrm>
            <a:off x="695449" y="1726357"/>
            <a:ext cx="2835771" cy="1950673"/>
            <a:chOff x="695449" y="1726357"/>
            <a:chExt cx="2835771" cy="1950673"/>
          </a:xfrm>
        </p:grpSpPr>
        <p:sp>
          <p:nvSpPr>
            <p:cNvPr id="36" name="Rectangle 35"/>
            <p:cNvSpPr/>
            <p:nvPr/>
          </p:nvSpPr>
          <p:spPr>
            <a:xfrm>
              <a:off x="695450" y="2444187"/>
              <a:ext cx="2835770" cy="1232843"/>
            </a:xfrm>
            <a:prstGeom prst="rect">
              <a:avLst/>
            </a:prstGeom>
            <a:solidFill>
              <a:srgbClr val="00AEC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 bwMode="auto">
            <a:xfrm>
              <a:off x="1860194" y="2818711"/>
              <a:ext cx="160808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eaLnBrk="1" hangingPunct="1"/>
              <a:r>
                <a:rPr lang="fr-FR" sz="800" b="1" dirty="0">
                  <a:solidFill>
                    <a:srgbClr val="00008F"/>
                  </a:solidFill>
                  <a:latin typeface="Source Sans Pro" pitchFamily="34" charset="0"/>
                </a:rPr>
                <a:t>0 € de reste à charge</a:t>
              </a:r>
            </a:p>
            <a:p>
              <a:pPr eaLnBrk="1" hangingPunct="1"/>
              <a:r>
                <a:rPr lang="fr-FR" sz="800" dirty="0">
                  <a:solidFill>
                    <a:srgbClr val="00008F"/>
                  </a:solidFill>
                  <a:latin typeface="Source Sans Pro" pitchFamily="34" charset="0"/>
                </a:rPr>
                <a:t>Sur certains soins et sous réserve :</a:t>
              </a:r>
            </a:p>
            <a:p>
              <a:pPr marL="171450" indent="-171450" eaLnBrk="1" hangingPunct="1">
                <a:buFont typeface="Wingdings" charset="2"/>
                <a:buChar char="§"/>
              </a:pPr>
              <a:r>
                <a:rPr lang="fr-FR" sz="800" dirty="0">
                  <a:solidFill>
                    <a:schemeClr val="bg1"/>
                  </a:solidFill>
                  <a:latin typeface="Source Sans Pro" pitchFamily="34" charset="0"/>
                </a:rPr>
                <a:t>De choisir parmi la liste des équipements prédéfinis,</a:t>
              </a:r>
            </a:p>
            <a:p>
              <a:pPr marL="171450" indent="-171450" eaLnBrk="1" hangingPunct="1">
                <a:buFont typeface="Wingdings" charset="2"/>
                <a:buChar char="§"/>
              </a:pPr>
              <a:r>
                <a:rPr lang="fr-FR" sz="800" dirty="0">
                  <a:solidFill>
                    <a:schemeClr val="bg1"/>
                  </a:solidFill>
                  <a:latin typeface="Source Sans Pro" pitchFamily="34" charset="0"/>
                </a:rPr>
                <a:t>Du respect des prix par les professionnels de santé.</a:t>
              </a:r>
            </a:p>
          </p:txBody>
        </p:sp>
        <p:grpSp>
          <p:nvGrpSpPr>
            <p:cNvPr id="45" name="Grouper 44"/>
            <p:cNvGrpSpPr/>
            <p:nvPr/>
          </p:nvGrpSpPr>
          <p:grpSpPr>
            <a:xfrm>
              <a:off x="1585159" y="2305002"/>
              <a:ext cx="1052901" cy="391715"/>
              <a:chOff x="1121506" y="2256551"/>
              <a:chExt cx="1052901" cy="391715"/>
            </a:xfrm>
          </p:grpSpPr>
          <p:sp>
            <p:nvSpPr>
              <p:cNvPr id="3" name="Rectangle 2"/>
              <p:cNvSpPr/>
              <p:nvPr/>
            </p:nvSpPr>
            <p:spPr>
              <a:xfrm rot="21376453">
                <a:off x="1121559" y="2256551"/>
                <a:ext cx="1041081" cy="391715"/>
              </a:xfrm>
              <a:prstGeom prst="rect">
                <a:avLst/>
              </a:prstGeom>
              <a:solidFill>
                <a:srgbClr val="9FD9B4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ZoneTexte 31"/>
              <p:cNvSpPr txBox="1"/>
              <p:nvPr/>
            </p:nvSpPr>
            <p:spPr bwMode="auto">
              <a:xfrm rot="21376453">
                <a:off x="1121506" y="2297502"/>
                <a:ext cx="105290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 eaLnBrk="1" hangingPunct="1"/>
                <a:r>
                  <a:rPr lang="fr-FR" sz="1000" b="1" dirty="0">
                    <a:solidFill>
                      <a:schemeClr val="bg1"/>
                    </a:solidFill>
                    <a:latin typeface="Source Sans Pro" pitchFamily="34" charset="0"/>
                  </a:rPr>
                  <a:t>Panier </a:t>
                </a:r>
              </a:p>
              <a:p>
                <a:pPr algn="ctr" eaLnBrk="1" hangingPunct="1"/>
                <a:r>
                  <a:rPr lang="fr-FR" sz="1000" b="1" dirty="0">
                    <a:solidFill>
                      <a:schemeClr val="bg1"/>
                    </a:solidFill>
                    <a:latin typeface="Source Sans Pro" pitchFamily="34" charset="0"/>
                  </a:rPr>
                  <a:t>100 % SANTÉ</a:t>
                </a:r>
              </a:p>
            </p:txBody>
          </p:sp>
        </p:grp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78" y="2794378"/>
              <a:ext cx="804672" cy="835152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6174650-2227-4C76-9E1E-759193B5136C}"/>
                </a:ext>
              </a:extLst>
            </p:cNvPr>
            <p:cNvSpPr txBox="1"/>
            <p:nvPr/>
          </p:nvSpPr>
          <p:spPr bwMode="auto">
            <a:xfrm>
              <a:off x="695449" y="1726357"/>
              <a:ext cx="2820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fr-FR" sz="1000" b="1" dirty="0">
                  <a:solidFill>
                    <a:srgbClr val="00008F"/>
                  </a:solidFill>
                  <a:latin typeface="Source Sans Pro" charset="0"/>
                </a:rPr>
                <a:t>Pour vous permettre de bénéficier de 0 € de reste à charge sur certains soins essentiels, en dentaire, optique et audiologie le 100 %  santé est inclus. </a:t>
              </a: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3921575" y="1690521"/>
            <a:ext cx="3351095" cy="2004524"/>
            <a:chOff x="3921575" y="1690521"/>
            <a:chExt cx="3351095" cy="2004524"/>
          </a:xfrm>
        </p:grpSpPr>
        <p:grpSp>
          <p:nvGrpSpPr>
            <p:cNvPr id="11" name="Grouper 10"/>
            <p:cNvGrpSpPr/>
            <p:nvPr/>
          </p:nvGrpSpPr>
          <p:grpSpPr>
            <a:xfrm>
              <a:off x="3966180" y="1690521"/>
              <a:ext cx="3306490" cy="2004524"/>
              <a:chOff x="3661380" y="1690521"/>
              <a:chExt cx="3306490" cy="2004524"/>
            </a:xfrm>
          </p:grpSpPr>
          <p:grpSp>
            <p:nvGrpSpPr>
              <p:cNvPr id="47" name="Grouper 46"/>
              <p:cNvGrpSpPr/>
              <p:nvPr/>
            </p:nvGrpSpPr>
            <p:grpSpPr>
              <a:xfrm>
                <a:off x="3751131" y="1690521"/>
                <a:ext cx="3139863" cy="2004524"/>
                <a:chOff x="1246379" y="2957903"/>
                <a:chExt cx="3139863" cy="2004524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1246379" y="3185517"/>
                  <a:ext cx="3139863" cy="1776910"/>
                </a:xfrm>
                <a:prstGeom prst="rect">
                  <a:avLst/>
                </a:prstGeom>
                <a:solidFill>
                  <a:srgbClr val="00AE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41" name="Image 4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6379" y="2957903"/>
                  <a:ext cx="723900" cy="266700"/>
                </a:xfrm>
                <a:prstGeom prst="rect">
                  <a:avLst/>
                </a:prstGeom>
              </p:spPr>
            </p:pic>
            <p:sp>
              <p:nvSpPr>
                <p:cNvPr id="42" name="ZoneTexte 41"/>
                <p:cNvSpPr txBox="1"/>
                <p:nvPr/>
              </p:nvSpPr>
              <p:spPr bwMode="auto">
                <a:xfrm>
                  <a:off x="1353301" y="3269579"/>
                  <a:ext cx="3032941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marL="29700" indent="-72000" defTabSz="372913">
                    <a:spcAft>
                      <a:spcPts val="600"/>
                    </a:spcAft>
                    <a:buSzPct val="150000"/>
                    <a:buFont typeface="Arial" charset="0"/>
                    <a:buChar char="•"/>
                  </a:pPr>
                  <a:r>
                    <a:rPr lang="fr-FR" sz="800" b="1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Pas de limite d’âge pour la souscription </a:t>
                  </a:r>
                  <a:endParaRPr lang="fr-FR" sz="8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29700" indent="-72000" defTabSz="372913">
                    <a:buSzPct val="150000"/>
                    <a:buFont typeface="Arial" charset="0"/>
                    <a:buChar char="•"/>
                  </a:pPr>
                  <a:r>
                    <a:rPr lang="fr-FR" sz="800" b="1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La fidélité récompensée</a:t>
                  </a:r>
                  <a:r>
                    <a:rPr lang="fr-FR" sz="800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: hausse des forfaits de remboursement</a:t>
                  </a:r>
                  <a:r>
                    <a:rPr lang="fr-FR" sz="800" b="1" baseline="30000" dirty="0">
                      <a:solidFill>
                        <a:schemeClr val="bg1"/>
                      </a:solidFill>
                    </a:rPr>
                    <a:t>(1)</a:t>
                  </a:r>
                  <a:r>
                    <a:rPr lang="fr-FR" sz="800" dirty="0">
                      <a:solidFill>
                        <a:schemeClr val="bg1"/>
                      </a:solidFill>
                    </a:rPr>
                    <a:t>.</a:t>
                  </a:r>
                  <a:r>
                    <a:rPr lang="fr-FR" sz="800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55" name="ZoneTexte 54"/>
              <p:cNvSpPr txBox="1"/>
              <p:nvPr/>
            </p:nvSpPr>
            <p:spPr bwMode="auto">
              <a:xfrm>
                <a:off x="4416999" y="2625739"/>
                <a:ext cx="234850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pPr eaLnBrk="1" hangingPunct="1"/>
                <a:r>
                  <a:rPr lang="fr-FR" sz="800" dirty="0">
                    <a:solidFill>
                      <a:schemeClr val="bg1"/>
                    </a:solidFill>
                  </a:rPr>
                  <a:t>Faites des économies grâce à </a:t>
                </a:r>
                <a:r>
                  <a:rPr lang="fr-FR" sz="800" b="1" dirty="0">
                    <a:solidFill>
                      <a:schemeClr val="bg1"/>
                    </a:solidFill>
                  </a:rPr>
                  <a:t>notre</a:t>
                </a:r>
                <a:r>
                  <a:rPr lang="fr-FR" sz="800" dirty="0">
                    <a:solidFill>
                      <a:schemeClr val="bg1"/>
                    </a:solidFill>
                  </a:rPr>
                  <a:t> </a:t>
                </a:r>
                <a:r>
                  <a:rPr lang="fr-FR" sz="800" b="1" dirty="0">
                    <a:solidFill>
                      <a:schemeClr val="bg1"/>
                    </a:solidFill>
                  </a:rPr>
                  <a:t>réseau de partenaires </a:t>
                </a:r>
                <a:r>
                  <a:rPr lang="fr-FR" sz="800" b="1" dirty="0" err="1">
                    <a:solidFill>
                      <a:schemeClr val="bg1"/>
                    </a:solidFill>
                  </a:rPr>
                  <a:t>Itelis</a:t>
                </a:r>
                <a:r>
                  <a:rPr lang="fr-FR" sz="800" b="1" dirty="0">
                    <a:solidFill>
                      <a:schemeClr val="bg1"/>
                    </a:solidFill>
                  </a:rPr>
                  <a:t> </a:t>
                </a:r>
                <a:r>
                  <a:rPr lang="fr-FR" sz="800" dirty="0">
                    <a:solidFill>
                      <a:schemeClr val="bg1"/>
                    </a:solidFill>
                  </a:rPr>
                  <a:t> :  des tarifs négociés jusqu’à 40 % de réduction sur les verres avec le réseau d’opticiens </a:t>
                </a:r>
              </a:p>
            </p:txBody>
          </p:sp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1825" y="2590302"/>
                <a:ext cx="444500" cy="444500"/>
              </a:xfrm>
              <a:prstGeom prst="rect">
                <a:avLst/>
              </a:prstGeom>
            </p:spPr>
          </p:pic>
          <p:cxnSp>
            <p:nvCxnSpPr>
              <p:cNvPr id="31" name="Connecteur droit 30"/>
              <p:cNvCxnSpPr/>
              <p:nvPr/>
            </p:nvCxnSpPr>
            <p:spPr>
              <a:xfrm>
                <a:off x="3661380" y="2501496"/>
                <a:ext cx="330649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onnecteur droit 32"/>
            <p:cNvCxnSpPr/>
            <p:nvPr/>
          </p:nvCxnSpPr>
          <p:spPr>
            <a:xfrm>
              <a:off x="3921575" y="3132410"/>
              <a:ext cx="33064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 2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BCFB432-33FB-47DD-B44F-9A3B59997B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03" y="3256168"/>
            <a:ext cx="1341120" cy="347472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6E81F5-FDE3-4A35-B64C-2F86A43C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55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00505" y="1232404"/>
            <a:ext cx="3077583" cy="2209605"/>
          </a:xfrm>
          <a:prstGeom prst="rect">
            <a:avLst/>
          </a:prstGeom>
          <a:solidFill>
            <a:srgbClr val="00AE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72148" y="1232404"/>
            <a:ext cx="4178711" cy="2209606"/>
          </a:xfrm>
          <a:prstGeom prst="rect">
            <a:avLst/>
          </a:prstGeom>
          <a:solidFill>
            <a:srgbClr val="00AE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remboursements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545904" y="880286"/>
            <a:ext cx="2460703" cy="186923"/>
          </a:xfrm>
        </p:spPr>
        <p:txBody>
          <a:bodyPr/>
          <a:lstStyle/>
          <a:p>
            <a:r>
              <a:rPr lang="fr-FR" dirty="0"/>
              <a:t>Soins courants - Médicaments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5687029" y="842811"/>
            <a:ext cx="1313211" cy="26187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6969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rgbClr val="668980"/>
                </a:solidFill>
                <a:latin typeface="+mj-lt"/>
                <a:ea typeface="+mn-ea"/>
                <a:cs typeface="+mn-cs"/>
              </a:defRPr>
            </a:lvl1pPr>
            <a:lvl2pPr marL="565150" indent="-217488" algn="l" defTabSz="6969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538" indent="-173038" algn="l" defTabSz="6969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200" indent="-173038" algn="l" defTabSz="6969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450" indent="-173038" algn="l" defTabSz="6969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7634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6295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4955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3616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27180"/>
                </a:solidFill>
              </a:rPr>
              <a:t>Hospitalisation</a:t>
            </a:r>
          </a:p>
        </p:txBody>
      </p:sp>
      <p:sp>
        <p:nvSpPr>
          <p:cNvPr id="8" name="ZoneTexte 7"/>
          <p:cNvSpPr txBox="1"/>
          <p:nvPr/>
        </p:nvSpPr>
        <p:spPr bwMode="auto">
          <a:xfrm>
            <a:off x="436825" y="1133685"/>
            <a:ext cx="40636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endParaRPr lang="fr-FR" sz="1000" b="1" dirty="0">
              <a:solidFill>
                <a:srgbClr val="00008F"/>
              </a:solidFill>
              <a:latin typeface="Source Sans Pro" panose="020B0503030403020204" pitchFamily="34" charset="0"/>
            </a:endParaRP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Les frais de médicaments</a:t>
            </a:r>
            <a:r>
              <a:rPr lang="fr-FR" sz="1000" dirty="0">
                <a:solidFill>
                  <a:srgbClr val="00008F"/>
                </a:solidFill>
                <a:latin typeface="Source Sans Pro" panose="020B0503030403020204" pitchFamily="34" charset="0"/>
              </a:rPr>
              <a:t>, </a:t>
            </a:r>
            <a:r>
              <a:rPr lang="fr-FR" sz="1000" dirty="0">
                <a:latin typeface="Source Sans Pro" panose="020B0503030403020204" pitchFamily="34" charset="0"/>
              </a:rPr>
              <a:t>appareillages ou prothèses</a:t>
            </a: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dirty="0">
                <a:latin typeface="Source Sans Pro" panose="020B0503030403020204" pitchFamily="34" charset="0"/>
              </a:rPr>
              <a:t>Les médicaments à Service Médical Rendu (SMR) majeur, important </a:t>
            </a:r>
            <a:br>
              <a:rPr lang="fr-FR" sz="1000" dirty="0">
                <a:latin typeface="Source Sans Pro" panose="020B0503030403020204" pitchFamily="34" charset="0"/>
              </a:rPr>
            </a:br>
            <a:r>
              <a:rPr lang="fr-FR" sz="1000" dirty="0">
                <a:latin typeface="Source Sans Pro" panose="020B0503030403020204" pitchFamily="34" charset="0"/>
              </a:rPr>
              <a:t>ou modéré  </a:t>
            </a: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à 100 %  (également </a:t>
            </a:r>
            <a:r>
              <a:rPr lang="fr-FR" sz="1000" dirty="0">
                <a:latin typeface="Source Sans Pro" panose="020B0503030403020204" pitchFamily="34" charset="0"/>
              </a:rPr>
              <a:t>les médicaments à SMR faible</a:t>
            </a:r>
            <a:r>
              <a:rPr lang="fr-FR" sz="1000" b="1" dirty="0">
                <a:latin typeface="Source Sans Pro" panose="020B0503030403020204" pitchFamily="34" charset="0"/>
              </a:rPr>
              <a:t> </a:t>
            </a:r>
            <a:br>
              <a:rPr lang="fr-FR" sz="1000" b="1" dirty="0">
                <a:latin typeface="Source Sans Pro" panose="020B0503030403020204" pitchFamily="34" charset="0"/>
              </a:rPr>
            </a:b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si module Confort)</a:t>
            </a: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Les vaccins contre la grippe </a:t>
            </a:r>
            <a:r>
              <a:rPr lang="fr-FR" sz="1000" dirty="0">
                <a:latin typeface="Source Sans Pro" panose="020B0503030403020204" pitchFamily="34" charset="0"/>
              </a:rPr>
              <a:t>prescrits même non remboursés </a:t>
            </a:r>
            <a:br>
              <a:rPr lang="fr-FR" sz="1000" dirty="0">
                <a:latin typeface="Source Sans Pro" panose="020B0503030403020204" pitchFamily="34" charset="0"/>
              </a:rPr>
            </a:br>
            <a:r>
              <a:rPr lang="fr-FR" sz="1000" dirty="0">
                <a:latin typeface="Source Sans Pro" panose="020B0503030403020204" pitchFamily="34" charset="0"/>
              </a:rPr>
              <a:t>par la Sécurité sociale</a:t>
            </a: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Les consultations </a:t>
            </a:r>
            <a:r>
              <a:rPr lang="fr-FR" sz="1000" dirty="0">
                <a:solidFill>
                  <a:srgbClr val="00008F"/>
                </a:solidFill>
                <a:latin typeface="Source Sans Pro" panose="020B0503030403020204" pitchFamily="34" charset="0"/>
              </a:rPr>
              <a:t>: </a:t>
            </a:r>
            <a:r>
              <a:rPr lang="fr-FR" sz="1000" dirty="0">
                <a:latin typeface="Source Sans Pro" panose="020B0503030403020204" pitchFamily="34" charset="0"/>
              </a:rPr>
              <a:t>généralistes, spécialistes </a:t>
            </a: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Les actes de médecine douce </a:t>
            </a:r>
            <a:r>
              <a:rPr lang="fr-FR" sz="1000" dirty="0">
                <a:solidFill>
                  <a:srgbClr val="00008F"/>
                </a:solidFill>
                <a:latin typeface="Source Sans Pro" panose="020B0503030403020204" pitchFamily="34" charset="0"/>
              </a:rPr>
              <a:t>: </a:t>
            </a:r>
            <a:r>
              <a:rPr lang="fr-FR" sz="1000" dirty="0">
                <a:latin typeface="Source Sans Pro" panose="020B0503030403020204" pitchFamily="34" charset="0"/>
              </a:rPr>
              <a:t>ostéopathe, chiropracteur, acupuncteur, pédicure-podologue (professions reconnues et contrôlées) </a:t>
            </a:r>
            <a:r>
              <a:rPr lang="fr-FR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(sauf Ma Santé 100 % Néo sans module Confort) </a:t>
            </a:r>
            <a:endParaRPr lang="fr-FR" sz="1000" dirty="0">
              <a:latin typeface="Source Sans Pro" panose="020B0503030403020204" pitchFamily="34" charset="0"/>
            </a:endParaRP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Les actes d’auxiliaires médicaux </a:t>
            </a:r>
            <a:r>
              <a:rPr lang="fr-FR" sz="1000" dirty="0">
                <a:solidFill>
                  <a:srgbClr val="00008F"/>
                </a:solidFill>
                <a:latin typeface="Source Sans Pro" panose="020B0503030403020204" pitchFamily="34" charset="0"/>
              </a:rPr>
              <a:t>: </a:t>
            </a:r>
            <a:r>
              <a:rPr lang="fr-FR" sz="1000" dirty="0">
                <a:latin typeface="Source Sans Pro" panose="020B0503030403020204" pitchFamily="34" charset="0"/>
              </a:rPr>
              <a:t>infirmier, kiné, orthophoniste, orthoptiste, pédicure-podologue</a:t>
            </a: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Les examens médicaux </a:t>
            </a:r>
            <a:r>
              <a:rPr lang="fr-FR" sz="1000" dirty="0">
                <a:solidFill>
                  <a:srgbClr val="00008F"/>
                </a:solidFill>
                <a:latin typeface="Source Sans Pro" panose="020B0503030403020204" pitchFamily="34" charset="0"/>
              </a:rPr>
              <a:t>: </a:t>
            </a:r>
            <a:r>
              <a:rPr lang="fr-FR" sz="1000" dirty="0">
                <a:latin typeface="Source Sans Pro" panose="020B0503030403020204" pitchFamily="34" charset="0"/>
              </a:rPr>
              <a:t>analyses, radios, scanner, échographie, mammographie</a:t>
            </a:r>
          </a:p>
        </p:txBody>
      </p:sp>
      <p:sp>
        <p:nvSpPr>
          <p:cNvPr id="9" name="ZoneTexte 8"/>
          <p:cNvSpPr txBox="1"/>
          <p:nvPr/>
        </p:nvSpPr>
        <p:spPr bwMode="auto">
          <a:xfrm>
            <a:off x="4601839" y="1333335"/>
            <a:ext cx="280094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Frais de séjour et honoraires </a:t>
            </a:r>
            <a:r>
              <a:rPr lang="fr-FR" sz="1000" dirty="0">
                <a:latin typeface="Source Sans Pro" panose="020B0503030403020204" pitchFamily="34" charset="0"/>
              </a:rPr>
              <a:t>en établissement conventionné ou non conventionné</a:t>
            </a: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Frais de transport</a:t>
            </a: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Frais d’hospitalisation à domicile  </a:t>
            </a:r>
            <a:r>
              <a:rPr lang="fr-FR" sz="1000" dirty="0">
                <a:latin typeface="Source Sans Pro" panose="020B0503030403020204" pitchFamily="34" charset="0"/>
              </a:rPr>
              <a:t>Frais liés aux </a:t>
            </a: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soins externes </a:t>
            </a: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Forfait journalier </a:t>
            </a:r>
            <a:r>
              <a:rPr lang="fr-FR" sz="1000" dirty="0">
                <a:latin typeface="Source Sans Pro" panose="020B0503030403020204" pitchFamily="34" charset="0"/>
              </a:rPr>
              <a:t>Hospitalier</a:t>
            </a: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Chambre particulière </a:t>
            </a:r>
            <a:r>
              <a:rPr lang="fr-FR" sz="1000" dirty="0"/>
              <a:t>(sauf Ma Santé 100 % Néo sans module </a:t>
            </a:r>
            <a:r>
              <a:rPr lang="fr-FR" sz="1000" dirty="0" err="1"/>
              <a:t>Hospi</a:t>
            </a:r>
            <a:r>
              <a:rPr lang="fr-FR" sz="1000" dirty="0"/>
              <a:t>)</a:t>
            </a:r>
          </a:p>
          <a:p>
            <a:pPr marL="180000" indent="-18000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Lit d’accompagnement </a:t>
            </a:r>
            <a:r>
              <a:rPr lang="fr-FR" sz="1000" dirty="0"/>
              <a:t>(sauf Ma Santé 100 % Néo sans module </a:t>
            </a:r>
            <a:r>
              <a:rPr lang="fr-FR" sz="1000" dirty="0" err="1"/>
              <a:t>Hospi</a:t>
            </a:r>
            <a:r>
              <a:rPr lang="fr-FR" sz="1000" dirty="0"/>
              <a:t>) </a:t>
            </a:r>
          </a:p>
        </p:txBody>
      </p:sp>
      <p:grpSp>
        <p:nvGrpSpPr>
          <p:cNvPr id="25" name="Grouper 24"/>
          <p:cNvGrpSpPr/>
          <p:nvPr/>
        </p:nvGrpSpPr>
        <p:grpSpPr>
          <a:xfrm>
            <a:off x="1370921" y="3338895"/>
            <a:ext cx="1949360" cy="468684"/>
            <a:chOff x="802640" y="3473027"/>
            <a:chExt cx="1949360" cy="468684"/>
          </a:xfrm>
        </p:grpSpPr>
        <p:sp>
          <p:nvSpPr>
            <p:cNvPr id="21" name="ZoneTexte 20"/>
            <p:cNvSpPr txBox="1"/>
            <p:nvPr/>
          </p:nvSpPr>
          <p:spPr bwMode="auto">
            <a:xfrm>
              <a:off x="802640" y="3726267"/>
              <a:ext cx="19493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eaLnBrk="1" hangingPunct="1"/>
              <a:r>
                <a:rPr lang="fr-FR" dirty="0"/>
                <a:t> </a:t>
              </a:r>
              <a:r>
                <a:rPr lang="fr-FR" sz="1200" u="sng" dirty="0">
                  <a:hlinkClick r:id="rId2"/>
                </a:rPr>
                <a:t>http://simulateursante.axa.fr</a:t>
              </a:r>
              <a:endParaRPr lang="fr-FR" sz="1200" dirty="0"/>
            </a:p>
          </p:txBody>
        </p:sp>
        <p:grpSp>
          <p:nvGrpSpPr>
            <p:cNvPr id="22" name="Groupe 68"/>
            <p:cNvGrpSpPr>
              <a:grpSpLocks noChangeAspect="1"/>
            </p:cNvGrpSpPr>
            <p:nvPr/>
          </p:nvGrpSpPr>
          <p:grpSpPr>
            <a:xfrm rot="5400000">
              <a:off x="1664021" y="3473150"/>
              <a:ext cx="226599" cy="226353"/>
              <a:chOff x="-1088372" y="1404938"/>
              <a:chExt cx="1463675" cy="1462087"/>
            </a:xfrm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-1088372" y="1404938"/>
                <a:ext cx="1463675" cy="1462087"/>
              </a:xfrm>
              <a:custGeom>
                <a:avLst/>
                <a:gdLst/>
                <a:ahLst/>
                <a:cxnLst>
                  <a:cxn ang="0">
                    <a:pos x="1842" y="969"/>
                  </a:cxn>
                  <a:cxn ang="0">
                    <a:pos x="1824" y="1107"/>
                  </a:cxn>
                  <a:cxn ang="0">
                    <a:pos x="1787" y="1237"/>
                  </a:cxn>
                  <a:cxn ang="0">
                    <a:pos x="1732" y="1361"/>
                  </a:cxn>
                  <a:cxn ang="0">
                    <a:pos x="1660" y="1473"/>
                  </a:cxn>
                  <a:cxn ang="0">
                    <a:pos x="1574" y="1572"/>
                  </a:cxn>
                  <a:cxn ang="0">
                    <a:pos x="1473" y="1660"/>
                  </a:cxn>
                  <a:cxn ang="0">
                    <a:pos x="1361" y="1731"/>
                  </a:cxn>
                  <a:cxn ang="0">
                    <a:pos x="1239" y="1787"/>
                  </a:cxn>
                  <a:cxn ang="0">
                    <a:pos x="1107" y="1824"/>
                  </a:cxn>
                  <a:cxn ang="0">
                    <a:pos x="969" y="1842"/>
                  </a:cxn>
                  <a:cxn ang="0">
                    <a:pos x="875" y="1842"/>
                  </a:cxn>
                  <a:cxn ang="0">
                    <a:pos x="737" y="1824"/>
                  </a:cxn>
                  <a:cxn ang="0">
                    <a:pos x="605" y="1787"/>
                  </a:cxn>
                  <a:cxn ang="0">
                    <a:pos x="483" y="1731"/>
                  </a:cxn>
                  <a:cxn ang="0">
                    <a:pos x="371" y="1660"/>
                  </a:cxn>
                  <a:cxn ang="0">
                    <a:pos x="270" y="1572"/>
                  </a:cxn>
                  <a:cxn ang="0">
                    <a:pos x="184" y="1473"/>
                  </a:cxn>
                  <a:cxn ang="0">
                    <a:pos x="111" y="1361"/>
                  </a:cxn>
                  <a:cxn ang="0">
                    <a:pos x="55" y="1237"/>
                  </a:cxn>
                  <a:cxn ang="0">
                    <a:pos x="20" y="1107"/>
                  </a:cxn>
                  <a:cxn ang="0">
                    <a:pos x="2" y="969"/>
                  </a:cxn>
                  <a:cxn ang="0">
                    <a:pos x="2" y="873"/>
                  </a:cxn>
                  <a:cxn ang="0">
                    <a:pos x="20" y="735"/>
                  </a:cxn>
                  <a:cxn ang="0">
                    <a:pos x="55" y="605"/>
                  </a:cxn>
                  <a:cxn ang="0">
                    <a:pos x="111" y="481"/>
                  </a:cxn>
                  <a:cxn ang="0">
                    <a:pos x="184" y="369"/>
                  </a:cxn>
                  <a:cxn ang="0">
                    <a:pos x="270" y="270"/>
                  </a:cxn>
                  <a:cxn ang="0">
                    <a:pos x="371" y="182"/>
                  </a:cxn>
                  <a:cxn ang="0">
                    <a:pos x="483" y="111"/>
                  </a:cxn>
                  <a:cxn ang="0">
                    <a:pos x="605" y="55"/>
                  </a:cxn>
                  <a:cxn ang="0">
                    <a:pos x="737" y="18"/>
                  </a:cxn>
                  <a:cxn ang="0">
                    <a:pos x="875" y="0"/>
                  </a:cxn>
                  <a:cxn ang="0">
                    <a:pos x="969" y="0"/>
                  </a:cxn>
                  <a:cxn ang="0">
                    <a:pos x="1107" y="18"/>
                  </a:cxn>
                  <a:cxn ang="0">
                    <a:pos x="1239" y="55"/>
                  </a:cxn>
                  <a:cxn ang="0">
                    <a:pos x="1361" y="111"/>
                  </a:cxn>
                  <a:cxn ang="0">
                    <a:pos x="1473" y="182"/>
                  </a:cxn>
                  <a:cxn ang="0">
                    <a:pos x="1574" y="270"/>
                  </a:cxn>
                  <a:cxn ang="0">
                    <a:pos x="1660" y="369"/>
                  </a:cxn>
                  <a:cxn ang="0">
                    <a:pos x="1732" y="481"/>
                  </a:cxn>
                  <a:cxn ang="0">
                    <a:pos x="1787" y="605"/>
                  </a:cxn>
                  <a:cxn ang="0">
                    <a:pos x="1824" y="735"/>
                  </a:cxn>
                  <a:cxn ang="0">
                    <a:pos x="1842" y="873"/>
                  </a:cxn>
                </a:cxnLst>
                <a:rect l="0" t="0" r="r" b="b"/>
                <a:pathLst>
                  <a:path w="1844" h="1842">
                    <a:moveTo>
                      <a:pt x="1844" y="922"/>
                    </a:moveTo>
                    <a:lnTo>
                      <a:pt x="1844" y="922"/>
                    </a:lnTo>
                    <a:lnTo>
                      <a:pt x="1842" y="969"/>
                    </a:lnTo>
                    <a:lnTo>
                      <a:pt x="1839" y="1014"/>
                    </a:lnTo>
                    <a:lnTo>
                      <a:pt x="1833" y="1062"/>
                    </a:lnTo>
                    <a:lnTo>
                      <a:pt x="1824" y="1107"/>
                    </a:lnTo>
                    <a:lnTo>
                      <a:pt x="1815" y="1151"/>
                    </a:lnTo>
                    <a:lnTo>
                      <a:pt x="1802" y="1195"/>
                    </a:lnTo>
                    <a:lnTo>
                      <a:pt x="1787" y="1237"/>
                    </a:lnTo>
                    <a:lnTo>
                      <a:pt x="1771" y="1279"/>
                    </a:lnTo>
                    <a:lnTo>
                      <a:pt x="1753" y="1320"/>
                    </a:lnTo>
                    <a:lnTo>
                      <a:pt x="1732" y="1361"/>
                    </a:lnTo>
                    <a:lnTo>
                      <a:pt x="1711" y="1398"/>
                    </a:lnTo>
                    <a:lnTo>
                      <a:pt x="1686" y="1436"/>
                    </a:lnTo>
                    <a:lnTo>
                      <a:pt x="1660" y="1473"/>
                    </a:lnTo>
                    <a:lnTo>
                      <a:pt x="1633" y="1507"/>
                    </a:lnTo>
                    <a:lnTo>
                      <a:pt x="1605" y="1541"/>
                    </a:lnTo>
                    <a:lnTo>
                      <a:pt x="1574" y="1572"/>
                    </a:lnTo>
                    <a:lnTo>
                      <a:pt x="1542" y="1603"/>
                    </a:lnTo>
                    <a:lnTo>
                      <a:pt x="1509" y="1632"/>
                    </a:lnTo>
                    <a:lnTo>
                      <a:pt x="1473" y="1660"/>
                    </a:lnTo>
                    <a:lnTo>
                      <a:pt x="1437" y="1686"/>
                    </a:lnTo>
                    <a:lnTo>
                      <a:pt x="1400" y="1709"/>
                    </a:lnTo>
                    <a:lnTo>
                      <a:pt x="1361" y="1731"/>
                    </a:lnTo>
                    <a:lnTo>
                      <a:pt x="1322" y="1753"/>
                    </a:lnTo>
                    <a:lnTo>
                      <a:pt x="1281" y="1770"/>
                    </a:lnTo>
                    <a:lnTo>
                      <a:pt x="1239" y="1787"/>
                    </a:lnTo>
                    <a:lnTo>
                      <a:pt x="1197" y="1801"/>
                    </a:lnTo>
                    <a:lnTo>
                      <a:pt x="1153" y="1814"/>
                    </a:lnTo>
                    <a:lnTo>
                      <a:pt x="1107" y="1824"/>
                    </a:lnTo>
                    <a:lnTo>
                      <a:pt x="1062" y="1832"/>
                    </a:lnTo>
                    <a:lnTo>
                      <a:pt x="1016" y="1839"/>
                    </a:lnTo>
                    <a:lnTo>
                      <a:pt x="969" y="1842"/>
                    </a:lnTo>
                    <a:lnTo>
                      <a:pt x="922" y="1842"/>
                    </a:lnTo>
                    <a:lnTo>
                      <a:pt x="922" y="1842"/>
                    </a:lnTo>
                    <a:lnTo>
                      <a:pt x="875" y="1842"/>
                    </a:lnTo>
                    <a:lnTo>
                      <a:pt x="828" y="1839"/>
                    </a:lnTo>
                    <a:lnTo>
                      <a:pt x="782" y="1832"/>
                    </a:lnTo>
                    <a:lnTo>
                      <a:pt x="737" y="1824"/>
                    </a:lnTo>
                    <a:lnTo>
                      <a:pt x="691" y="1814"/>
                    </a:lnTo>
                    <a:lnTo>
                      <a:pt x="647" y="1801"/>
                    </a:lnTo>
                    <a:lnTo>
                      <a:pt x="605" y="1787"/>
                    </a:lnTo>
                    <a:lnTo>
                      <a:pt x="563" y="1770"/>
                    </a:lnTo>
                    <a:lnTo>
                      <a:pt x="522" y="1753"/>
                    </a:lnTo>
                    <a:lnTo>
                      <a:pt x="483" y="1731"/>
                    </a:lnTo>
                    <a:lnTo>
                      <a:pt x="444" y="1709"/>
                    </a:lnTo>
                    <a:lnTo>
                      <a:pt x="407" y="1686"/>
                    </a:lnTo>
                    <a:lnTo>
                      <a:pt x="371" y="1660"/>
                    </a:lnTo>
                    <a:lnTo>
                      <a:pt x="335" y="1632"/>
                    </a:lnTo>
                    <a:lnTo>
                      <a:pt x="302" y="1603"/>
                    </a:lnTo>
                    <a:lnTo>
                      <a:pt x="270" y="1572"/>
                    </a:lnTo>
                    <a:lnTo>
                      <a:pt x="239" y="1541"/>
                    </a:lnTo>
                    <a:lnTo>
                      <a:pt x="210" y="1507"/>
                    </a:lnTo>
                    <a:lnTo>
                      <a:pt x="184" y="1473"/>
                    </a:lnTo>
                    <a:lnTo>
                      <a:pt x="158" y="1436"/>
                    </a:lnTo>
                    <a:lnTo>
                      <a:pt x="133" y="1398"/>
                    </a:lnTo>
                    <a:lnTo>
                      <a:pt x="111" y="1361"/>
                    </a:lnTo>
                    <a:lnTo>
                      <a:pt x="91" y="1320"/>
                    </a:lnTo>
                    <a:lnTo>
                      <a:pt x="73" y="1279"/>
                    </a:lnTo>
                    <a:lnTo>
                      <a:pt x="55" y="1237"/>
                    </a:lnTo>
                    <a:lnTo>
                      <a:pt x="41" y="1195"/>
                    </a:lnTo>
                    <a:lnTo>
                      <a:pt x="29" y="1151"/>
                    </a:lnTo>
                    <a:lnTo>
                      <a:pt x="20" y="1107"/>
                    </a:lnTo>
                    <a:lnTo>
                      <a:pt x="11" y="1062"/>
                    </a:lnTo>
                    <a:lnTo>
                      <a:pt x="5" y="1014"/>
                    </a:lnTo>
                    <a:lnTo>
                      <a:pt x="2" y="969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2" y="873"/>
                    </a:lnTo>
                    <a:lnTo>
                      <a:pt x="5" y="828"/>
                    </a:lnTo>
                    <a:lnTo>
                      <a:pt x="11" y="780"/>
                    </a:lnTo>
                    <a:lnTo>
                      <a:pt x="20" y="735"/>
                    </a:lnTo>
                    <a:lnTo>
                      <a:pt x="29" y="691"/>
                    </a:lnTo>
                    <a:lnTo>
                      <a:pt x="41" y="647"/>
                    </a:lnTo>
                    <a:lnTo>
                      <a:pt x="55" y="605"/>
                    </a:lnTo>
                    <a:lnTo>
                      <a:pt x="73" y="563"/>
                    </a:lnTo>
                    <a:lnTo>
                      <a:pt x="91" y="522"/>
                    </a:lnTo>
                    <a:lnTo>
                      <a:pt x="111" y="481"/>
                    </a:lnTo>
                    <a:lnTo>
                      <a:pt x="133" y="444"/>
                    </a:lnTo>
                    <a:lnTo>
                      <a:pt x="158" y="406"/>
                    </a:lnTo>
                    <a:lnTo>
                      <a:pt x="184" y="369"/>
                    </a:lnTo>
                    <a:lnTo>
                      <a:pt x="210" y="335"/>
                    </a:lnTo>
                    <a:lnTo>
                      <a:pt x="239" y="301"/>
                    </a:lnTo>
                    <a:lnTo>
                      <a:pt x="270" y="270"/>
                    </a:lnTo>
                    <a:lnTo>
                      <a:pt x="302" y="239"/>
                    </a:lnTo>
                    <a:lnTo>
                      <a:pt x="335" y="210"/>
                    </a:lnTo>
                    <a:lnTo>
                      <a:pt x="371" y="182"/>
                    </a:lnTo>
                    <a:lnTo>
                      <a:pt x="407" y="156"/>
                    </a:lnTo>
                    <a:lnTo>
                      <a:pt x="444" y="133"/>
                    </a:lnTo>
                    <a:lnTo>
                      <a:pt x="483" y="111"/>
                    </a:lnTo>
                    <a:lnTo>
                      <a:pt x="522" y="89"/>
                    </a:lnTo>
                    <a:lnTo>
                      <a:pt x="563" y="72"/>
                    </a:lnTo>
                    <a:lnTo>
                      <a:pt x="605" y="55"/>
                    </a:lnTo>
                    <a:lnTo>
                      <a:pt x="647" y="41"/>
                    </a:lnTo>
                    <a:lnTo>
                      <a:pt x="691" y="28"/>
                    </a:lnTo>
                    <a:lnTo>
                      <a:pt x="737" y="18"/>
                    </a:lnTo>
                    <a:lnTo>
                      <a:pt x="782" y="10"/>
                    </a:lnTo>
                    <a:lnTo>
                      <a:pt x="828" y="5"/>
                    </a:lnTo>
                    <a:lnTo>
                      <a:pt x="875" y="0"/>
                    </a:lnTo>
                    <a:lnTo>
                      <a:pt x="922" y="0"/>
                    </a:lnTo>
                    <a:lnTo>
                      <a:pt x="922" y="0"/>
                    </a:lnTo>
                    <a:lnTo>
                      <a:pt x="969" y="0"/>
                    </a:lnTo>
                    <a:lnTo>
                      <a:pt x="1016" y="5"/>
                    </a:lnTo>
                    <a:lnTo>
                      <a:pt x="1062" y="10"/>
                    </a:lnTo>
                    <a:lnTo>
                      <a:pt x="1107" y="18"/>
                    </a:lnTo>
                    <a:lnTo>
                      <a:pt x="1153" y="28"/>
                    </a:lnTo>
                    <a:lnTo>
                      <a:pt x="1197" y="41"/>
                    </a:lnTo>
                    <a:lnTo>
                      <a:pt x="1239" y="55"/>
                    </a:lnTo>
                    <a:lnTo>
                      <a:pt x="1281" y="72"/>
                    </a:lnTo>
                    <a:lnTo>
                      <a:pt x="1322" y="89"/>
                    </a:lnTo>
                    <a:lnTo>
                      <a:pt x="1361" y="111"/>
                    </a:lnTo>
                    <a:lnTo>
                      <a:pt x="1400" y="133"/>
                    </a:lnTo>
                    <a:lnTo>
                      <a:pt x="1437" y="156"/>
                    </a:lnTo>
                    <a:lnTo>
                      <a:pt x="1473" y="182"/>
                    </a:lnTo>
                    <a:lnTo>
                      <a:pt x="1509" y="210"/>
                    </a:lnTo>
                    <a:lnTo>
                      <a:pt x="1542" y="239"/>
                    </a:lnTo>
                    <a:lnTo>
                      <a:pt x="1574" y="270"/>
                    </a:lnTo>
                    <a:lnTo>
                      <a:pt x="1605" y="301"/>
                    </a:lnTo>
                    <a:lnTo>
                      <a:pt x="1633" y="335"/>
                    </a:lnTo>
                    <a:lnTo>
                      <a:pt x="1660" y="369"/>
                    </a:lnTo>
                    <a:lnTo>
                      <a:pt x="1686" y="406"/>
                    </a:lnTo>
                    <a:lnTo>
                      <a:pt x="1711" y="444"/>
                    </a:lnTo>
                    <a:lnTo>
                      <a:pt x="1732" y="481"/>
                    </a:lnTo>
                    <a:lnTo>
                      <a:pt x="1753" y="522"/>
                    </a:lnTo>
                    <a:lnTo>
                      <a:pt x="1771" y="563"/>
                    </a:lnTo>
                    <a:lnTo>
                      <a:pt x="1787" y="605"/>
                    </a:lnTo>
                    <a:lnTo>
                      <a:pt x="1802" y="647"/>
                    </a:lnTo>
                    <a:lnTo>
                      <a:pt x="1815" y="691"/>
                    </a:lnTo>
                    <a:lnTo>
                      <a:pt x="1824" y="735"/>
                    </a:lnTo>
                    <a:lnTo>
                      <a:pt x="1833" y="780"/>
                    </a:lnTo>
                    <a:lnTo>
                      <a:pt x="1839" y="828"/>
                    </a:lnTo>
                    <a:lnTo>
                      <a:pt x="1842" y="873"/>
                    </a:lnTo>
                    <a:lnTo>
                      <a:pt x="1844" y="922"/>
                    </a:lnTo>
                    <a:lnTo>
                      <a:pt x="1844" y="922"/>
                    </a:lnTo>
                    <a:close/>
                  </a:path>
                </a:pathLst>
              </a:custGeom>
              <a:solidFill>
                <a:srgbClr val="00AE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-957263" y="1725613"/>
                <a:ext cx="965200" cy="820737"/>
              </a:xfrm>
              <a:custGeom>
                <a:avLst/>
                <a:gdLst/>
                <a:ahLst/>
                <a:cxnLst>
                  <a:cxn ang="0">
                    <a:pos x="628" y="1010"/>
                  </a:cxn>
                  <a:cxn ang="0">
                    <a:pos x="608" y="981"/>
                  </a:cxn>
                  <a:cxn ang="0">
                    <a:pos x="601" y="946"/>
                  </a:cxn>
                  <a:cxn ang="0">
                    <a:pos x="608" y="912"/>
                  </a:cxn>
                  <a:cxn ang="0">
                    <a:pos x="628" y="883"/>
                  </a:cxn>
                  <a:cxn ang="0">
                    <a:pos x="101" y="620"/>
                  </a:cxn>
                  <a:cxn ang="0">
                    <a:pos x="91" y="618"/>
                  </a:cxn>
                  <a:cxn ang="0">
                    <a:pos x="71" y="615"/>
                  </a:cxn>
                  <a:cxn ang="0">
                    <a:pos x="44" y="602"/>
                  </a:cxn>
                  <a:cxn ang="0">
                    <a:pos x="16" y="574"/>
                  </a:cxn>
                  <a:cxn ang="0">
                    <a:pos x="5" y="548"/>
                  </a:cxn>
                  <a:cxn ang="0">
                    <a:pos x="0" y="529"/>
                  </a:cxn>
                  <a:cxn ang="0">
                    <a:pos x="0" y="519"/>
                  </a:cxn>
                  <a:cxn ang="0">
                    <a:pos x="1" y="498"/>
                  </a:cxn>
                  <a:cxn ang="0">
                    <a:pos x="8" y="478"/>
                  </a:cxn>
                  <a:cxn ang="0">
                    <a:pos x="29" y="447"/>
                  </a:cxn>
                  <a:cxn ang="0">
                    <a:pos x="62" y="425"/>
                  </a:cxn>
                  <a:cxn ang="0">
                    <a:pos x="81" y="420"/>
                  </a:cxn>
                  <a:cxn ang="0">
                    <a:pos x="101" y="418"/>
                  </a:cxn>
                  <a:cxn ang="0">
                    <a:pos x="628" y="153"/>
                  </a:cxn>
                  <a:cxn ang="0">
                    <a:pos x="616" y="138"/>
                  </a:cxn>
                  <a:cxn ang="0">
                    <a:pos x="603" y="106"/>
                  </a:cxn>
                  <a:cxn ang="0">
                    <a:pos x="603" y="73"/>
                  </a:cxn>
                  <a:cxn ang="0">
                    <a:pos x="616" y="41"/>
                  </a:cxn>
                  <a:cxn ang="0">
                    <a:pos x="628" y="26"/>
                  </a:cxn>
                  <a:cxn ang="0">
                    <a:pos x="658" y="7"/>
                  </a:cxn>
                  <a:cxn ang="0">
                    <a:pos x="693" y="0"/>
                  </a:cxn>
                  <a:cxn ang="0">
                    <a:pos x="727" y="7"/>
                  </a:cxn>
                  <a:cxn ang="0">
                    <a:pos x="756" y="26"/>
                  </a:cxn>
                  <a:cxn ang="0">
                    <a:pos x="1190" y="455"/>
                  </a:cxn>
                  <a:cxn ang="0">
                    <a:pos x="1210" y="485"/>
                  </a:cxn>
                  <a:cxn ang="0">
                    <a:pos x="1216" y="519"/>
                  </a:cxn>
                  <a:cxn ang="0">
                    <a:pos x="1210" y="551"/>
                  </a:cxn>
                  <a:cxn ang="0">
                    <a:pos x="1190" y="581"/>
                  </a:cxn>
                  <a:cxn ang="0">
                    <a:pos x="756" y="1010"/>
                  </a:cxn>
                  <a:cxn ang="0">
                    <a:pos x="727" y="1029"/>
                  </a:cxn>
                  <a:cxn ang="0">
                    <a:pos x="693" y="1036"/>
                  </a:cxn>
                  <a:cxn ang="0">
                    <a:pos x="658" y="1029"/>
                  </a:cxn>
                  <a:cxn ang="0">
                    <a:pos x="628" y="1010"/>
                  </a:cxn>
                </a:cxnLst>
                <a:rect l="0" t="0" r="r" b="b"/>
                <a:pathLst>
                  <a:path w="1216" h="1036">
                    <a:moveTo>
                      <a:pt x="628" y="1010"/>
                    </a:moveTo>
                    <a:lnTo>
                      <a:pt x="628" y="1010"/>
                    </a:lnTo>
                    <a:lnTo>
                      <a:pt x="616" y="995"/>
                    </a:lnTo>
                    <a:lnTo>
                      <a:pt x="608" y="981"/>
                    </a:lnTo>
                    <a:lnTo>
                      <a:pt x="603" y="963"/>
                    </a:lnTo>
                    <a:lnTo>
                      <a:pt x="601" y="946"/>
                    </a:lnTo>
                    <a:lnTo>
                      <a:pt x="603" y="930"/>
                    </a:lnTo>
                    <a:lnTo>
                      <a:pt x="608" y="912"/>
                    </a:lnTo>
                    <a:lnTo>
                      <a:pt x="616" y="898"/>
                    </a:lnTo>
                    <a:lnTo>
                      <a:pt x="628" y="883"/>
                    </a:lnTo>
                    <a:lnTo>
                      <a:pt x="896" y="620"/>
                    </a:lnTo>
                    <a:lnTo>
                      <a:pt x="101" y="620"/>
                    </a:lnTo>
                    <a:lnTo>
                      <a:pt x="101" y="620"/>
                    </a:lnTo>
                    <a:lnTo>
                      <a:pt x="91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2" y="611"/>
                    </a:lnTo>
                    <a:lnTo>
                      <a:pt x="44" y="602"/>
                    </a:lnTo>
                    <a:lnTo>
                      <a:pt x="29" y="589"/>
                    </a:lnTo>
                    <a:lnTo>
                      <a:pt x="16" y="574"/>
                    </a:lnTo>
                    <a:lnTo>
                      <a:pt x="8" y="558"/>
                    </a:lnTo>
                    <a:lnTo>
                      <a:pt x="5" y="548"/>
                    </a:lnTo>
                    <a:lnTo>
                      <a:pt x="1" y="538"/>
                    </a:lnTo>
                    <a:lnTo>
                      <a:pt x="0" y="529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507"/>
                    </a:lnTo>
                    <a:lnTo>
                      <a:pt x="1" y="498"/>
                    </a:lnTo>
                    <a:lnTo>
                      <a:pt x="5" y="488"/>
                    </a:lnTo>
                    <a:lnTo>
                      <a:pt x="8" y="478"/>
                    </a:lnTo>
                    <a:lnTo>
                      <a:pt x="16" y="462"/>
                    </a:lnTo>
                    <a:lnTo>
                      <a:pt x="29" y="447"/>
                    </a:lnTo>
                    <a:lnTo>
                      <a:pt x="44" y="434"/>
                    </a:lnTo>
                    <a:lnTo>
                      <a:pt x="62" y="425"/>
                    </a:lnTo>
                    <a:lnTo>
                      <a:pt x="71" y="421"/>
                    </a:lnTo>
                    <a:lnTo>
                      <a:pt x="81" y="420"/>
                    </a:lnTo>
                    <a:lnTo>
                      <a:pt x="91" y="418"/>
                    </a:lnTo>
                    <a:lnTo>
                      <a:pt x="101" y="418"/>
                    </a:lnTo>
                    <a:lnTo>
                      <a:pt x="896" y="418"/>
                    </a:lnTo>
                    <a:lnTo>
                      <a:pt x="628" y="153"/>
                    </a:lnTo>
                    <a:lnTo>
                      <a:pt x="628" y="153"/>
                    </a:lnTo>
                    <a:lnTo>
                      <a:pt x="616" y="138"/>
                    </a:lnTo>
                    <a:lnTo>
                      <a:pt x="608" y="124"/>
                    </a:lnTo>
                    <a:lnTo>
                      <a:pt x="603" y="106"/>
                    </a:lnTo>
                    <a:lnTo>
                      <a:pt x="601" y="90"/>
                    </a:lnTo>
                    <a:lnTo>
                      <a:pt x="603" y="73"/>
                    </a:lnTo>
                    <a:lnTo>
                      <a:pt x="608" y="55"/>
                    </a:lnTo>
                    <a:lnTo>
                      <a:pt x="616" y="41"/>
                    </a:lnTo>
                    <a:lnTo>
                      <a:pt x="628" y="26"/>
                    </a:lnTo>
                    <a:lnTo>
                      <a:pt x="628" y="26"/>
                    </a:lnTo>
                    <a:lnTo>
                      <a:pt x="642" y="15"/>
                    </a:lnTo>
                    <a:lnTo>
                      <a:pt x="658" y="7"/>
                    </a:lnTo>
                    <a:lnTo>
                      <a:pt x="675" y="2"/>
                    </a:lnTo>
                    <a:lnTo>
                      <a:pt x="693" y="0"/>
                    </a:lnTo>
                    <a:lnTo>
                      <a:pt x="709" y="2"/>
                    </a:lnTo>
                    <a:lnTo>
                      <a:pt x="727" y="7"/>
                    </a:lnTo>
                    <a:lnTo>
                      <a:pt x="741" y="15"/>
                    </a:lnTo>
                    <a:lnTo>
                      <a:pt x="756" y="26"/>
                    </a:lnTo>
                    <a:lnTo>
                      <a:pt x="1190" y="455"/>
                    </a:lnTo>
                    <a:lnTo>
                      <a:pt x="1190" y="455"/>
                    </a:lnTo>
                    <a:lnTo>
                      <a:pt x="1202" y="468"/>
                    </a:lnTo>
                    <a:lnTo>
                      <a:pt x="1210" y="485"/>
                    </a:lnTo>
                    <a:lnTo>
                      <a:pt x="1215" y="501"/>
                    </a:lnTo>
                    <a:lnTo>
                      <a:pt x="1216" y="519"/>
                    </a:lnTo>
                    <a:lnTo>
                      <a:pt x="1215" y="535"/>
                    </a:lnTo>
                    <a:lnTo>
                      <a:pt x="1210" y="551"/>
                    </a:lnTo>
                    <a:lnTo>
                      <a:pt x="1202" y="568"/>
                    </a:lnTo>
                    <a:lnTo>
                      <a:pt x="1190" y="581"/>
                    </a:lnTo>
                    <a:lnTo>
                      <a:pt x="756" y="1010"/>
                    </a:lnTo>
                    <a:lnTo>
                      <a:pt x="756" y="1010"/>
                    </a:lnTo>
                    <a:lnTo>
                      <a:pt x="741" y="1021"/>
                    </a:lnTo>
                    <a:lnTo>
                      <a:pt x="727" y="1029"/>
                    </a:lnTo>
                    <a:lnTo>
                      <a:pt x="709" y="1034"/>
                    </a:lnTo>
                    <a:lnTo>
                      <a:pt x="693" y="1036"/>
                    </a:lnTo>
                    <a:lnTo>
                      <a:pt x="675" y="1034"/>
                    </a:lnTo>
                    <a:lnTo>
                      <a:pt x="658" y="1029"/>
                    </a:lnTo>
                    <a:lnTo>
                      <a:pt x="642" y="1021"/>
                    </a:lnTo>
                    <a:lnTo>
                      <a:pt x="628" y="1010"/>
                    </a:lnTo>
                    <a:lnTo>
                      <a:pt x="628" y="10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</p:grpSp>
      </p:grpSp>
      <p:grpSp>
        <p:nvGrpSpPr>
          <p:cNvPr id="26" name="Grouper 25"/>
          <p:cNvGrpSpPr/>
          <p:nvPr/>
        </p:nvGrpSpPr>
        <p:grpSpPr>
          <a:xfrm>
            <a:off x="5064616" y="3338895"/>
            <a:ext cx="1949360" cy="440110"/>
            <a:chOff x="839624" y="3473027"/>
            <a:chExt cx="1949360" cy="440110"/>
          </a:xfrm>
        </p:grpSpPr>
        <p:sp>
          <p:nvSpPr>
            <p:cNvPr id="27" name="ZoneTexte 26"/>
            <p:cNvSpPr txBox="1"/>
            <p:nvPr/>
          </p:nvSpPr>
          <p:spPr bwMode="auto">
            <a:xfrm>
              <a:off x="839624" y="3728471"/>
              <a:ext cx="1949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eaLnBrk="1" hangingPunct="1"/>
              <a:r>
                <a:rPr lang="fr-FR" sz="1200" u="sng" dirty="0">
                  <a:hlinkClick r:id="rId2"/>
                </a:rPr>
                <a:t>http://simulateursante.axa.fr</a:t>
              </a:r>
              <a:endParaRPr lang="fr-FR" sz="1200" dirty="0"/>
            </a:p>
          </p:txBody>
        </p:sp>
        <p:grpSp>
          <p:nvGrpSpPr>
            <p:cNvPr id="28" name="Groupe 68"/>
            <p:cNvGrpSpPr>
              <a:grpSpLocks noChangeAspect="1"/>
            </p:cNvGrpSpPr>
            <p:nvPr/>
          </p:nvGrpSpPr>
          <p:grpSpPr>
            <a:xfrm rot="5400000">
              <a:off x="1664021" y="3473150"/>
              <a:ext cx="226599" cy="226353"/>
              <a:chOff x="-1088372" y="1404938"/>
              <a:chExt cx="1463675" cy="1462087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-1088372" y="1404938"/>
                <a:ext cx="1463675" cy="1462087"/>
              </a:xfrm>
              <a:custGeom>
                <a:avLst/>
                <a:gdLst/>
                <a:ahLst/>
                <a:cxnLst>
                  <a:cxn ang="0">
                    <a:pos x="1842" y="969"/>
                  </a:cxn>
                  <a:cxn ang="0">
                    <a:pos x="1824" y="1107"/>
                  </a:cxn>
                  <a:cxn ang="0">
                    <a:pos x="1787" y="1237"/>
                  </a:cxn>
                  <a:cxn ang="0">
                    <a:pos x="1732" y="1361"/>
                  </a:cxn>
                  <a:cxn ang="0">
                    <a:pos x="1660" y="1473"/>
                  </a:cxn>
                  <a:cxn ang="0">
                    <a:pos x="1574" y="1572"/>
                  </a:cxn>
                  <a:cxn ang="0">
                    <a:pos x="1473" y="1660"/>
                  </a:cxn>
                  <a:cxn ang="0">
                    <a:pos x="1361" y="1731"/>
                  </a:cxn>
                  <a:cxn ang="0">
                    <a:pos x="1239" y="1787"/>
                  </a:cxn>
                  <a:cxn ang="0">
                    <a:pos x="1107" y="1824"/>
                  </a:cxn>
                  <a:cxn ang="0">
                    <a:pos x="969" y="1842"/>
                  </a:cxn>
                  <a:cxn ang="0">
                    <a:pos x="875" y="1842"/>
                  </a:cxn>
                  <a:cxn ang="0">
                    <a:pos x="737" y="1824"/>
                  </a:cxn>
                  <a:cxn ang="0">
                    <a:pos x="605" y="1787"/>
                  </a:cxn>
                  <a:cxn ang="0">
                    <a:pos x="483" y="1731"/>
                  </a:cxn>
                  <a:cxn ang="0">
                    <a:pos x="371" y="1660"/>
                  </a:cxn>
                  <a:cxn ang="0">
                    <a:pos x="270" y="1572"/>
                  </a:cxn>
                  <a:cxn ang="0">
                    <a:pos x="184" y="1473"/>
                  </a:cxn>
                  <a:cxn ang="0">
                    <a:pos x="111" y="1361"/>
                  </a:cxn>
                  <a:cxn ang="0">
                    <a:pos x="55" y="1237"/>
                  </a:cxn>
                  <a:cxn ang="0">
                    <a:pos x="20" y="1107"/>
                  </a:cxn>
                  <a:cxn ang="0">
                    <a:pos x="2" y="969"/>
                  </a:cxn>
                  <a:cxn ang="0">
                    <a:pos x="2" y="873"/>
                  </a:cxn>
                  <a:cxn ang="0">
                    <a:pos x="20" y="735"/>
                  </a:cxn>
                  <a:cxn ang="0">
                    <a:pos x="55" y="605"/>
                  </a:cxn>
                  <a:cxn ang="0">
                    <a:pos x="111" y="481"/>
                  </a:cxn>
                  <a:cxn ang="0">
                    <a:pos x="184" y="369"/>
                  </a:cxn>
                  <a:cxn ang="0">
                    <a:pos x="270" y="270"/>
                  </a:cxn>
                  <a:cxn ang="0">
                    <a:pos x="371" y="182"/>
                  </a:cxn>
                  <a:cxn ang="0">
                    <a:pos x="483" y="111"/>
                  </a:cxn>
                  <a:cxn ang="0">
                    <a:pos x="605" y="55"/>
                  </a:cxn>
                  <a:cxn ang="0">
                    <a:pos x="737" y="18"/>
                  </a:cxn>
                  <a:cxn ang="0">
                    <a:pos x="875" y="0"/>
                  </a:cxn>
                  <a:cxn ang="0">
                    <a:pos x="969" y="0"/>
                  </a:cxn>
                  <a:cxn ang="0">
                    <a:pos x="1107" y="18"/>
                  </a:cxn>
                  <a:cxn ang="0">
                    <a:pos x="1239" y="55"/>
                  </a:cxn>
                  <a:cxn ang="0">
                    <a:pos x="1361" y="111"/>
                  </a:cxn>
                  <a:cxn ang="0">
                    <a:pos x="1473" y="182"/>
                  </a:cxn>
                  <a:cxn ang="0">
                    <a:pos x="1574" y="270"/>
                  </a:cxn>
                  <a:cxn ang="0">
                    <a:pos x="1660" y="369"/>
                  </a:cxn>
                  <a:cxn ang="0">
                    <a:pos x="1732" y="481"/>
                  </a:cxn>
                  <a:cxn ang="0">
                    <a:pos x="1787" y="605"/>
                  </a:cxn>
                  <a:cxn ang="0">
                    <a:pos x="1824" y="735"/>
                  </a:cxn>
                  <a:cxn ang="0">
                    <a:pos x="1842" y="873"/>
                  </a:cxn>
                </a:cxnLst>
                <a:rect l="0" t="0" r="r" b="b"/>
                <a:pathLst>
                  <a:path w="1844" h="1842">
                    <a:moveTo>
                      <a:pt x="1844" y="922"/>
                    </a:moveTo>
                    <a:lnTo>
                      <a:pt x="1844" y="922"/>
                    </a:lnTo>
                    <a:lnTo>
                      <a:pt x="1842" y="969"/>
                    </a:lnTo>
                    <a:lnTo>
                      <a:pt x="1839" y="1014"/>
                    </a:lnTo>
                    <a:lnTo>
                      <a:pt x="1833" y="1062"/>
                    </a:lnTo>
                    <a:lnTo>
                      <a:pt x="1824" y="1107"/>
                    </a:lnTo>
                    <a:lnTo>
                      <a:pt x="1815" y="1151"/>
                    </a:lnTo>
                    <a:lnTo>
                      <a:pt x="1802" y="1195"/>
                    </a:lnTo>
                    <a:lnTo>
                      <a:pt x="1787" y="1237"/>
                    </a:lnTo>
                    <a:lnTo>
                      <a:pt x="1771" y="1279"/>
                    </a:lnTo>
                    <a:lnTo>
                      <a:pt x="1753" y="1320"/>
                    </a:lnTo>
                    <a:lnTo>
                      <a:pt x="1732" y="1361"/>
                    </a:lnTo>
                    <a:lnTo>
                      <a:pt x="1711" y="1398"/>
                    </a:lnTo>
                    <a:lnTo>
                      <a:pt x="1686" y="1436"/>
                    </a:lnTo>
                    <a:lnTo>
                      <a:pt x="1660" y="1473"/>
                    </a:lnTo>
                    <a:lnTo>
                      <a:pt x="1633" y="1507"/>
                    </a:lnTo>
                    <a:lnTo>
                      <a:pt x="1605" y="1541"/>
                    </a:lnTo>
                    <a:lnTo>
                      <a:pt x="1574" y="1572"/>
                    </a:lnTo>
                    <a:lnTo>
                      <a:pt x="1542" y="1603"/>
                    </a:lnTo>
                    <a:lnTo>
                      <a:pt x="1509" y="1632"/>
                    </a:lnTo>
                    <a:lnTo>
                      <a:pt x="1473" y="1660"/>
                    </a:lnTo>
                    <a:lnTo>
                      <a:pt x="1437" y="1686"/>
                    </a:lnTo>
                    <a:lnTo>
                      <a:pt x="1400" y="1709"/>
                    </a:lnTo>
                    <a:lnTo>
                      <a:pt x="1361" y="1731"/>
                    </a:lnTo>
                    <a:lnTo>
                      <a:pt x="1322" y="1753"/>
                    </a:lnTo>
                    <a:lnTo>
                      <a:pt x="1281" y="1770"/>
                    </a:lnTo>
                    <a:lnTo>
                      <a:pt x="1239" y="1787"/>
                    </a:lnTo>
                    <a:lnTo>
                      <a:pt x="1197" y="1801"/>
                    </a:lnTo>
                    <a:lnTo>
                      <a:pt x="1153" y="1814"/>
                    </a:lnTo>
                    <a:lnTo>
                      <a:pt x="1107" y="1824"/>
                    </a:lnTo>
                    <a:lnTo>
                      <a:pt x="1062" y="1832"/>
                    </a:lnTo>
                    <a:lnTo>
                      <a:pt x="1016" y="1839"/>
                    </a:lnTo>
                    <a:lnTo>
                      <a:pt x="969" y="1842"/>
                    </a:lnTo>
                    <a:lnTo>
                      <a:pt x="922" y="1842"/>
                    </a:lnTo>
                    <a:lnTo>
                      <a:pt x="922" y="1842"/>
                    </a:lnTo>
                    <a:lnTo>
                      <a:pt x="875" y="1842"/>
                    </a:lnTo>
                    <a:lnTo>
                      <a:pt x="828" y="1839"/>
                    </a:lnTo>
                    <a:lnTo>
                      <a:pt x="782" y="1832"/>
                    </a:lnTo>
                    <a:lnTo>
                      <a:pt x="737" y="1824"/>
                    </a:lnTo>
                    <a:lnTo>
                      <a:pt x="691" y="1814"/>
                    </a:lnTo>
                    <a:lnTo>
                      <a:pt x="647" y="1801"/>
                    </a:lnTo>
                    <a:lnTo>
                      <a:pt x="605" y="1787"/>
                    </a:lnTo>
                    <a:lnTo>
                      <a:pt x="563" y="1770"/>
                    </a:lnTo>
                    <a:lnTo>
                      <a:pt x="522" y="1753"/>
                    </a:lnTo>
                    <a:lnTo>
                      <a:pt x="483" y="1731"/>
                    </a:lnTo>
                    <a:lnTo>
                      <a:pt x="444" y="1709"/>
                    </a:lnTo>
                    <a:lnTo>
                      <a:pt x="407" y="1686"/>
                    </a:lnTo>
                    <a:lnTo>
                      <a:pt x="371" y="1660"/>
                    </a:lnTo>
                    <a:lnTo>
                      <a:pt x="335" y="1632"/>
                    </a:lnTo>
                    <a:lnTo>
                      <a:pt x="302" y="1603"/>
                    </a:lnTo>
                    <a:lnTo>
                      <a:pt x="270" y="1572"/>
                    </a:lnTo>
                    <a:lnTo>
                      <a:pt x="239" y="1541"/>
                    </a:lnTo>
                    <a:lnTo>
                      <a:pt x="210" y="1507"/>
                    </a:lnTo>
                    <a:lnTo>
                      <a:pt x="184" y="1473"/>
                    </a:lnTo>
                    <a:lnTo>
                      <a:pt x="158" y="1436"/>
                    </a:lnTo>
                    <a:lnTo>
                      <a:pt x="133" y="1398"/>
                    </a:lnTo>
                    <a:lnTo>
                      <a:pt x="111" y="1361"/>
                    </a:lnTo>
                    <a:lnTo>
                      <a:pt x="91" y="1320"/>
                    </a:lnTo>
                    <a:lnTo>
                      <a:pt x="73" y="1279"/>
                    </a:lnTo>
                    <a:lnTo>
                      <a:pt x="55" y="1237"/>
                    </a:lnTo>
                    <a:lnTo>
                      <a:pt x="41" y="1195"/>
                    </a:lnTo>
                    <a:lnTo>
                      <a:pt x="29" y="1151"/>
                    </a:lnTo>
                    <a:lnTo>
                      <a:pt x="20" y="1107"/>
                    </a:lnTo>
                    <a:lnTo>
                      <a:pt x="11" y="1062"/>
                    </a:lnTo>
                    <a:lnTo>
                      <a:pt x="5" y="1014"/>
                    </a:lnTo>
                    <a:lnTo>
                      <a:pt x="2" y="969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2" y="873"/>
                    </a:lnTo>
                    <a:lnTo>
                      <a:pt x="5" y="828"/>
                    </a:lnTo>
                    <a:lnTo>
                      <a:pt x="11" y="780"/>
                    </a:lnTo>
                    <a:lnTo>
                      <a:pt x="20" y="735"/>
                    </a:lnTo>
                    <a:lnTo>
                      <a:pt x="29" y="691"/>
                    </a:lnTo>
                    <a:lnTo>
                      <a:pt x="41" y="647"/>
                    </a:lnTo>
                    <a:lnTo>
                      <a:pt x="55" y="605"/>
                    </a:lnTo>
                    <a:lnTo>
                      <a:pt x="73" y="563"/>
                    </a:lnTo>
                    <a:lnTo>
                      <a:pt x="91" y="522"/>
                    </a:lnTo>
                    <a:lnTo>
                      <a:pt x="111" y="481"/>
                    </a:lnTo>
                    <a:lnTo>
                      <a:pt x="133" y="444"/>
                    </a:lnTo>
                    <a:lnTo>
                      <a:pt x="158" y="406"/>
                    </a:lnTo>
                    <a:lnTo>
                      <a:pt x="184" y="369"/>
                    </a:lnTo>
                    <a:lnTo>
                      <a:pt x="210" y="335"/>
                    </a:lnTo>
                    <a:lnTo>
                      <a:pt x="239" y="301"/>
                    </a:lnTo>
                    <a:lnTo>
                      <a:pt x="270" y="270"/>
                    </a:lnTo>
                    <a:lnTo>
                      <a:pt x="302" y="239"/>
                    </a:lnTo>
                    <a:lnTo>
                      <a:pt x="335" y="210"/>
                    </a:lnTo>
                    <a:lnTo>
                      <a:pt x="371" y="182"/>
                    </a:lnTo>
                    <a:lnTo>
                      <a:pt x="407" y="156"/>
                    </a:lnTo>
                    <a:lnTo>
                      <a:pt x="444" y="133"/>
                    </a:lnTo>
                    <a:lnTo>
                      <a:pt x="483" y="111"/>
                    </a:lnTo>
                    <a:lnTo>
                      <a:pt x="522" y="89"/>
                    </a:lnTo>
                    <a:lnTo>
                      <a:pt x="563" y="72"/>
                    </a:lnTo>
                    <a:lnTo>
                      <a:pt x="605" y="55"/>
                    </a:lnTo>
                    <a:lnTo>
                      <a:pt x="647" y="41"/>
                    </a:lnTo>
                    <a:lnTo>
                      <a:pt x="691" y="28"/>
                    </a:lnTo>
                    <a:lnTo>
                      <a:pt x="737" y="18"/>
                    </a:lnTo>
                    <a:lnTo>
                      <a:pt x="782" y="10"/>
                    </a:lnTo>
                    <a:lnTo>
                      <a:pt x="828" y="5"/>
                    </a:lnTo>
                    <a:lnTo>
                      <a:pt x="875" y="0"/>
                    </a:lnTo>
                    <a:lnTo>
                      <a:pt x="922" y="0"/>
                    </a:lnTo>
                    <a:lnTo>
                      <a:pt x="922" y="0"/>
                    </a:lnTo>
                    <a:lnTo>
                      <a:pt x="969" y="0"/>
                    </a:lnTo>
                    <a:lnTo>
                      <a:pt x="1016" y="5"/>
                    </a:lnTo>
                    <a:lnTo>
                      <a:pt x="1062" y="10"/>
                    </a:lnTo>
                    <a:lnTo>
                      <a:pt x="1107" y="18"/>
                    </a:lnTo>
                    <a:lnTo>
                      <a:pt x="1153" y="28"/>
                    </a:lnTo>
                    <a:lnTo>
                      <a:pt x="1197" y="41"/>
                    </a:lnTo>
                    <a:lnTo>
                      <a:pt x="1239" y="55"/>
                    </a:lnTo>
                    <a:lnTo>
                      <a:pt x="1281" y="72"/>
                    </a:lnTo>
                    <a:lnTo>
                      <a:pt x="1322" y="89"/>
                    </a:lnTo>
                    <a:lnTo>
                      <a:pt x="1361" y="111"/>
                    </a:lnTo>
                    <a:lnTo>
                      <a:pt x="1400" y="133"/>
                    </a:lnTo>
                    <a:lnTo>
                      <a:pt x="1437" y="156"/>
                    </a:lnTo>
                    <a:lnTo>
                      <a:pt x="1473" y="182"/>
                    </a:lnTo>
                    <a:lnTo>
                      <a:pt x="1509" y="210"/>
                    </a:lnTo>
                    <a:lnTo>
                      <a:pt x="1542" y="239"/>
                    </a:lnTo>
                    <a:lnTo>
                      <a:pt x="1574" y="270"/>
                    </a:lnTo>
                    <a:lnTo>
                      <a:pt x="1605" y="301"/>
                    </a:lnTo>
                    <a:lnTo>
                      <a:pt x="1633" y="335"/>
                    </a:lnTo>
                    <a:lnTo>
                      <a:pt x="1660" y="369"/>
                    </a:lnTo>
                    <a:lnTo>
                      <a:pt x="1686" y="406"/>
                    </a:lnTo>
                    <a:lnTo>
                      <a:pt x="1711" y="444"/>
                    </a:lnTo>
                    <a:lnTo>
                      <a:pt x="1732" y="481"/>
                    </a:lnTo>
                    <a:lnTo>
                      <a:pt x="1753" y="522"/>
                    </a:lnTo>
                    <a:lnTo>
                      <a:pt x="1771" y="563"/>
                    </a:lnTo>
                    <a:lnTo>
                      <a:pt x="1787" y="605"/>
                    </a:lnTo>
                    <a:lnTo>
                      <a:pt x="1802" y="647"/>
                    </a:lnTo>
                    <a:lnTo>
                      <a:pt x="1815" y="691"/>
                    </a:lnTo>
                    <a:lnTo>
                      <a:pt x="1824" y="735"/>
                    </a:lnTo>
                    <a:lnTo>
                      <a:pt x="1833" y="780"/>
                    </a:lnTo>
                    <a:lnTo>
                      <a:pt x="1839" y="828"/>
                    </a:lnTo>
                    <a:lnTo>
                      <a:pt x="1842" y="873"/>
                    </a:lnTo>
                    <a:lnTo>
                      <a:pt x="1844" y="922"/>
                    </a:lnTo>
                    <a:lnTo>
                      <a:pt x="1844" y="922"/>
                    </a:lnTo>
                    <a:close/>
                  </a:path>
                </a:pathLst>
              </a:custGeom>
              <a:solidFill>
                <a:srgbClr val="00AE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-957263" y="1725613"/>
                <a:ext cx="965200" cy="820737"/>
              </a:xfrm>
              <a:custGeom>
                <a:avLst/>
                <a:gdLst/>
                <a:ahLst/>
                <a:cxnLst>
                  <a:cxn ang="0">
                    <a:pos x="628" y="1010"/>
                  </a:cxn>
                  <a:cxn ang="0">
                    <a:pos x="608" y="981"/>
                  </a:cxn>
                  <a:cxn ang="0">
                    <a:pos x="601" y="946"/>
                  </a:cxn>
                  <a:cxn ang="0">
                    <a:pos x="608" y="912"/>
                  </a:cxn>
                  <a:cxn ang="0">
                    <a:pos x="628" y="883"/>
                  </a:cxn>
                  <a:cxn ang="0">
                    <a:pos x="101" y="620"/>
                  </a:cxn>
                  <a:cxn ang="0">
                    <a:pos x="91" y="618"/>
                  </a:cxn>
                  <a:cxn ang="0">
                    <a:pos x="71" y="615"/>
                  </a:cxn>
                  <a:cxn ang="0">
                    <a:pos x="44" y="602"/>
                  </a:cxn>
                  <a:cxn ang="0">
                    <a:pos x="16" y="574"/>
                  </a:cxn>
                  <a:cxn ang="0">
                    <a:pos x="5" y="548"/>
                  </a:cxn>
                  <a:cxn ang="0">
                    <a:pos x="0" y="529"/>
                  </a:cxn>
                  <a:cxn ang="0">
                    <a:pos x="0" y="519"/>
                  </a:cxn>
                  <a:cxn ang="0">
                    <a:pos x="1" y="498"/>
                  </a:cxn>
                  <a:cxn ang="0">
                    <a:pos x="8" y="478"/>
                  </a:cxn>
                  <a:cxn ang="0">
                    <a:pos x="29" y="447"/>
                  </a:cxn>
                  <a:cxn ang="0">
                    <a:pos x="62" y="425"/>
                  </a:cxn>
                  <a:cxn ang="0">
                    <a:pos x="81" y="420"/>
                  </a:cxn>
                  <a:cxn ang="0">
                    <a:pos x="101" y="418"/>
                  </a:cxn>
                  <a:cxn ang="0">
                    <a:pos x="628" y="153"/>
                  </a:cxn>
                  <a:cxn ang="0">
                    <a:pos x="616" y="138"/>
                  </a:cxn>
                  <a:cxn ang="0">
                    <a:pos x="603" y="106"/>
                  </a:cxn>
                  <a:cxn ang="0">
                    <a:pos x="603" y="73"/>
                  </a:cxn>
                  <a:cxn ang="0">
                    <a:pos x="616" y="41"/>
                  </a:cxn>
                  <a:cxn ang="0">
                    <a:pos x="628" y="26"/>
                  </a:cxn>
                  <a:cxn ang="0">
                    <a:pos x="658" y="7"/>
                  </a:cxn>
                  <a:cxn ang="0">
                    <a:pos x="693" y="0"/>
                  </a:cxn>
                  <a:cxn ang="0">
                    <a:pos x="727" y="7"/>
                  </a:cxn>
                  <a:cxn ang="0">
                    <a:pos x="756" y="26"/>
                  </a:cxn>
                  <a:cxn ang="0">
                    <a:pos x="1190" y="455"/>
                  </a:cxn>
                  <a:cxn ang="0">
                    <a:pos x="1210" y="485"/>
                  </a:cxn>
                  <a:cxn ang="0">
                    <a:pos x="1216" y="519"/>
                  </a:cxn>
                  <a:cxn ang="0">
                    <a:pos x="1210" y="551"/>
                  </a:cxn>
                  <a:cxn ang="0">
                    <a:pos x="1190" y="581"/>
                  </a:cxn>
                  <a:cxn ang="0">
                    <a:pos x="756" y="1010"/>
                  </a:cxn>
                  <a:cxn ang="0">
                    <a:pos x="727" y="1029"/>
                  </a:cxn>
                  <a:cxn ang="0">
                    <a:pos x="693" y="1036"/>
                  </a:cxn>
                  <a:cxn ang="0">
                    <a:pos x="658" y="1029"/>
                  </a:cxn>
                  <a:cxn ang="0">
                    <a:pos x="628" y="1010"/>
                  </a:cxn>
                </a:cxnLst>
                <a:rect l="0" t="0" r="r" b="b"/>
                <a:pathLst>
                  <a:path w="1216" h="1036">
                    <a:moveTo>
                      <a:pt x="628" y="1010"/>
                    </a:moveTo>
                    <a:lnTo>
                      <a:pt x="628" y="1010"/>
                    </a:lnTo>
                    <a:lnTo>
                      <a:pt x="616" y="995"/>
                    </a:lnTo>
                    <a:lnTo>
                      <a:pt x="608" y="981"/>
                    </a:lnTo>
                    <a:lnTo>
                      <a:pt x="603" y="963"/>
                    </a:lnTo>
                    <a:lnTo>
                      <a:pt x="601" y="946"/>
                    </a:lnTo>
                    <a:lnTo>
                      <a:pt x="603" y="930"/>
                    </a:lnTo>
                    <a:lnTo>
                      <a:pt x="608" y="912"/>
                    </a:lnTo>
                    <a:lnTo>
                      <a:pt x="616" y="898"/>
                    </a:lnTo>
                    <a:lnTo>
                      <a:pt x="628" y="883"/>
                    </a:lnTo>
                    <a:lnTo>
                      <a:pt x="896" y="620"/>
                    </a:lnTo>
                    <a:lnTo>
                      <a:pt x="101" y="620"/>
                    </a:lnTo>
                    <a:lnTo>
                      <a:pt x="101" y="620"/>
                    </a:lnTo>
                    <a:lnTo>
                      <a:pt x="91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2" y="611"/>
                    </a:lnTo>
                    <a:lnTo>
                      <a:pt x="44" y="602"/>
                    </a:lnTo>
                    <a:lnTo>
                      <a:pt x="29" y="589"/>
                    </a:lnTo>
                    <a:lnTo>
                      <a:pt x="16" y="574"/>
                    </a:lnTo>
                    <a:lnTo>
                      <a:pt x="8" y="558"/>
                    </a:lnTo>
                    <a:lnTo>
                      <a:pt x="5" y="548"/>
                    </a:lnTo>
                    <a:lnTo>
                      <a:pt x="1" y="538"/>
                    </a:lnTo>
                    <a:lnTo>
                      <a:pt x="0" y="529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507"/>
                    </a:lnTo>
                    <a:lnTo>
                      <a:pt x="1" y="498"/>
                    </a:lnTo>
                    <a:lnTo>
                      <a:pt x="5" y="488"/>
                    </a:lnTo>
                    <a:lnTo>
                      <a:pt x="8" y="478"/>
                    </a:lnTo>
                    <a:lnTo>
                      <a:pt x="16" y="462"/>
                    </a:lnTo>
                    <a:lnTo>
                      <a:pt x="29" y="447"/>
                    </a:lnTo>
                    <a:lnTo>
                      <a:pt x="44" y="434"/>
                    </a:lnTo>
                    <a:lnTo>
                      <a:pt x="62" y="425"/>
                    </a:lnTo>
                    <a:lnTo>
                      <a:pt x="71" y="421"/>
                    </a:lnTo>
                    <a:lnTo>
                      <a:pt x="81" y="420"/>
                    </a:lnTo>
                    <a:lnTo>
                      <a:pt x="91" y="418"/>
                    </a:lnTo>
                    <a:lnTo>
                      <a:pt x="101" y="418"/>
                    </a:lnTo>
                    <a:lnTo>
                      <a:pt x="896" y="418"/>
                    </a:lnTo>
                    <a:lnTo>
                      <a:pt x="628" y="153"/>
                    </a:lnTo>
                    <a:lnTo>
                      <a:pt x="628" y="153"/>
                    </a:lnTo>
                    <a:lnTo>
                      <a:pt x="616" y="138"/>
                    </a:lnTo>
                    <a:lnTo>
                      <a:pt x="608" y="124"/>
                    </a:lnTo>
                    <a:lnTo>
                      <a:pt x="603" y="106"/>
                    </a:lnTo>
                    <a:lnTo>
                      <a:pt x="601" y="90"/>
                    </a:lnTo>
                    <a:lnTo>
                      <a:pt x="603" y="73"/>
                    </a:lnTo>
                    <a:lnTo>
                      <a:pt x="608" y="55"/>
                    </a:lnTo>
                    <a:lnTo>
                      <a:pt x="616" y="41"/>
                    </a:lnTo>
                    <a:lnTo>
                      <a:pt x="628" y="26"/>
                    </a:lnTo>
                    <a:lnTo>
                      <a:pt x="628" y="26"/>
                    </a:lnTo>
                    <a:lnTo>
                      <a:pt x="642" y="15"/>
                    </a:lnTo>
                    <a:lnTo>
                      <a:pt x="658" y="7"/>
                    </a:lnTo>
                    <a:lnTo>
                      <a:pt x="675" y="2"/>
                    </a:lnTo>
                    <a:lnTo>
                      <a:pt x="693" y="0"/>
                    </a:lnTo>
                    <a:lnTo>
                      <a:pt x="709" y="2"/>
                    </a:lnTo>
                    <a:lnTo>
                      <a:pt x="727" y="7"/>
                    </a:lnTo>
                    <a:lnTo>
                      <a:pt x="741" y="15"/>
                    </a:lnTo>
                    <a:lnTo>
                      <a:pt x="756" y="26"/>
                    </a:lnTo>
                    <a:lnTo>
                      <a:pt x="1190" y="455"/>
                    </a:lnTo>
                    <a:lnTo>
                      <a:pt x="1190" y="455"/>
                    </a:lnTo>
                    <a:lnTo>
                      <a:pt x="1202" y="468"/>
                    </a:lnTo>
                    <a:lnTo>
                      <a:pt x="1210" y="485"/>
                    </a:lnTo>
                    <a:lnTo>
                      <a:pt x="1215" y="501"/>
                    </a:lnTo>
                    <a:lnTo>
                      <a:pt x="1216" y="519"/>
                    </a:lnTo>
                    <a:lnTo>
                      <a:pt x="1215" y="535"/>
                    </a:lnTo>
                    <a:lnTo>
                      <a:pt x="1210" y="551"/>
                    </a:lnTo>
                    <a:lnTo>
                      <a:pt x="1202" y="568"/>
                    </a:lnTo>
                    <a:lnTo>
                      <a:pt x="1190" y="581"/>
                    </a:lnTo>
                    <a:lnTo>
                      <a:pt x="756" y="1010"/>
                    </a:lnTo>
                    <a:lnTo>
                      <a:pt x="756" y="1010"/>
                    </a:lnTo>
                    <a:lnTo>
                      <a:pt x="741" y="1021"/>
                    </a:lnTo>
                    <a:lnTo>
                      <a:pt x="727" y="1029"/>
                    </a:lnTo>
                    <a:lnTo>
                      <a:pt x="709" y="1034"/>
                    </a:lnTo>
                    <a:lnTo>
                      <a:pt x="693" y="1036"/>
                    </a:lnTo>
                    <a:lnTo>
                      <a:pt x="675" y="1034"/>
                    </a:lnTo>
                    <a:lnTo>
                      <a:pt x="658" y="1029"/>
                    </a:lnTo>
                    <a:lnTo>
                      <a:pt x="642" y="1021"/>
                    </a:lnTo>
                    <a:lnTo>
                      <a:pt x="628" y="1010"/>
                    </a:lnTo>
                    <a:lnTo>
                      <a:pt x="628" y="10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</p:grp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32" y="657517"/>
            <a:ext cx="632460" cy="6324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801" y="657517"/>
            <a:ext cx="632460" cy="63246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02877B-D3D7-4CE8-9E8D-D44E6DA5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42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52813" y="1501267"/>
            <a:ext cx="1932878" cy="1066112"/>
          </a:xfrm>
          <a:prstGeom prst="rect">
            <a:avLst/>
          </a:prstGeom>
          <a:solidFill>
            <a:srgbClr val="00AE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096109" y="1501267"/>
            <a:ext cx="2624254" cy="1066112"/>
          </a:xfrm>
          <a:prstGeom prst="rect">
            <a:avLst/>
          </a:prstGeom>
          <a:solidFill>
            <a:srgbClr val="00AE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remboursements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382036" y="1191067"/>
            <a:ext cx="691556" cy="264126"/>
          </a:xfrm>
        </p:spPr>
        <p:txBody>
          <a:bodyPr/>
          <a:lstStyle/>
          <a:p>
            <a:r>
              <a:rPr lang="fr-FR" dirty="0"/>
              <a:t>Optique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5489422" y="1191067"/>
            <a:ext cx="1313211" cy="26187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6969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rgbClr val="668980"/>
                </a:solidFill>
                <a:latin typeface="+mj-lt"/>
                <a:ea typeface="+mn-ea"/>
                <a:cs typeface="+mn-cs"/>
              </a:defRPr>
            </a:lvl1pPr>
            <a:lvl2pPr marL="565150" indent="-217488" algn="l" defTabSz="6969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538" indent="-173038" algn="l" defTabSz="6969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200" indent="-173038" algn="l" defTabSz="6969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8450" indent="-173038" algn="l" defTabSz="6969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7634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6295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14955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63616" indent="-174330" algn="l" defTabSz="697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27180"/>
                </a:solidFill>
              </a:rPr>
              <a:t>Dentaire</a:t>
            </a:r>
          </a:p>
        </p:txBody>
      </p:sp>
      <p:sp>
        <p:nvSpPr>
          <p:cNvPr id="10" name="ZoneTexte 9"/>
          <p:cNvSpPr txBox="1"/>
          <p:nvPr/>
        </p:nvSpPr>
        <p:spPr bwMode="auto">
          <a:xfrm>
            <a:off x="1300083" y="1805241"/>
            <a:ext cx="2279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171450" indent="-17145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dirty="0">
                <a:latin typeface="Source Sans Pro" panose="020B0503030403020204" pitchFamily="34" charset="0"/>
              </a:rPr>
              <a:t>Les verres et montures</a:t>
            </a:r>
          </a:p>
          <a:p>
            <a:pPr marL="171450" indent="-17145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dirty="0">
                <a:latin typeface="Source Sans Pro" panose="020B0503030403020204" pitchFamily="34" charset="0"/>
              </a:rPr>
              <a:t>Les lentilles même si la Sécurité sociale refuse la prise en charge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1419029" y="2426151"/>
            <a:ext cx="1949360" cy="468684"/>
            <a:chOff x="802640" y="3473027"/>
            <a:chExt cx="1949360" cy="468684"/>
          </a:xfrm>
        </p:grpSpPr>
        <p:sp>
          <p:nvSpPr>
            <p:cNvPr id="13" name="ZoneTexte 12"/>
            <p:cNvSpPr txBox="1"/>
            <p:nvPr/>
          </p:nvSpPr>
          <p:spPr bwMode="auto">
            <a:xfrm>
              <a:off x="802640" y="3757045"/>
              <a:ext cx="1949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eaLnBrk="1" hangingPunct="1"/>
              <a:r>
                <a:rPr lang="fr-FR" sz="1200" u="sng" dirty="0">
                  <a:hlinkClick r:id="rId3"/>
                </a:rPr>
                <a:t>http://simulateursante.axa.fr</a:t>
              </a:r>
              <a:endParaRPr lang="fr-FR" sz="1200" dirty="0"/>
            </a:p>
          </p:txBody>
        </p:sp>
        <p:grpSp>
          <p:nvGrpSpPr>
            <p:cNvPr id="14" name="Groupe 68"/>
            <p:cNvGrpSpPr>
              <a:grpSpLocks noChangeAspect="1"/>
            </p:cNvGrpSpPr>
            <p:nvPr/>
          </p:nvGrpSpPr>
          <p:grpSpPr>
            <a:xfrm rot="5400000">
              <a:off x="1664021" y="3473150"/>
              <a:ext cx="226599" cy="226353"/>
              <a:chOff x="-1088372" y="1404938"/>
              <a:chExt cx="1463675" cy="1462087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-1088372" y="1404938"/>
                <a:ext cx="1463675" cy="1462087"/>
              </a:xfrm>
              <a:custGeom>
                <a:avLst/>
                <a:gdLst/>
                <a:ahLst/>
                <a:cxnLst>
                  <a:cxn ang="0">
                    <a:pos x="1842" y="969"/>
                  </a:cxn>
                  <a:cxn ang="0">
                    <a:pos x="1824" y="1107"/>
                  </a:cxn>
                  <a:cxn ang="0">
                    <a:pos x="1787" y="1237"/>
                  </a:cxn>
                  <a:cxn ang="0">
                    <a:pos x="1732" y="1361"/>
                  </a:cxn>
                  <a:cxn ang="0">
                    <a:pos x="1660" y="1473"/>
                  </a:cxn>
                  <a:cxn ang="0">
                    <a:pos x="1574" y="1572"/>
                  </a:cxn>
                  <a:cxn ang="0">
                    <a:pos x="1473" y="1660"/>
                  </a:cxn>
                  <a:cxn ang="0">
                    <a:pos x="1361" y="1731"/>
                  </a:cxn>
                  <a:cxn ang="0">
                    <a:pos x="1239" y="1787"/>
                  </a:cxn>
                  <a:cxn ang="0">
                    <a:pos x="1107" y="1824"/>
                  </a:cxn>
                  <a:cxn ang="0">
                    <a:pos x="969" y="1842"/>
                  </a:cxn>
                  <a:cxn ang="0">
                    <a:pos x="875" y="1842"/>
                  </a:cxn>
                  <a:cxn ang="0">
                    <a:pos x="737" y="1824"/>
                  </a:cxn>
                  <a:cxn ang="0">
                    <a:pos x="605" y="1787"/>
                  </a:cxn>
                  <a:cxn ang="0">
                    <a:pos x="483" y="1731"/>
                  </a:cxn>
                  <a:cxn ang="0">
                    <a:pos x="371" y="1660"/>
                  </a:cxn>
                  <a:cxn ang="0">
                    <a:pos x="270" y="1572"/>
                  </a:cxn>
                  <a:cxn ang="0">
                    <a:pos x="184" y="1473"/>
                  </a:cxn>
                  <a:cxn ang="0">
                    <a:pos x="111" y="1361"/>
                  </a:cxn>
                  <a:cxn ang="0">
                    <a:pos x="55" y="1237"/>
                  </a:cxn>
                  <a:cxn ang="0">
                    <a:pos x="20" y="1107"/>
                  </a:cxn>
                  <a:cxn ang="0">
                    <a:pos x="2" y="969"/>
                  </a:cxn>
                  <a:cxn ang="0">
                    <a:pos x="2" y="873"/>
                  </a:cxn>
                  <a:cxn ang="0">
                    <a:pos x="20" y="735"/>
                  </a:cxn>
                  <a:cxn ang="0">
                    <a:pos x="55" y="605"/>
                  </a:cxn>
                  <a:cxn ang="0">
                    <a:pos x="111" y="481"/>
                  </a:cxn>
                  <a:cxn ang="0">
                    <a:pos x="184" y="369"/>
                  </a:cxn>
                  <a:cxn ang="0">
                    <a:pos x="270" y="270"/>
                  </a:cxn>
                  <a:cxn ang="0">
                    <a:pos x="371" y="182"/>
                  </a:cxn>
                  <a:cxn ang="0">
                    <a:pos x="483" y="111"/>
                  </a:cxn>
                  <a:cxn ang="0">
                    <a:pos x="605" y="55"/>
                  </a:cxn>
                  <a:cxn ang="0">
                    <a:pos x="737" y="18"/>
                  </a:cxn>
                  <a:cxn ang="0">
                    <a:pos x="875" y="0"/>
                  </a:cxn>
                  <a:cxn ang="0">
                    <a:pos x="969" y="0"/>
                  </a:cxn>
                  <a:cxn ang="0">
                    <a:pos x="1107" y="18"/>
                  </a:cxn>
                  <a:cxn ang="0">
                    <a:pos x="1239" y="55"/>
                  </a:cxn>
                  <a:cxn ang="0">
                    <a:pos x="1361" y="111"/>
                  </a:cxn>
                  <a:cxn ang="0">
                    <a:pos x="1473" y="182"/>
                  </a:cxn>
                  <a:cxn ang="0">
                    <a:pos x="1574" y="270"/>
                  </a:cxn>
                  <a:cxn ang="0">
                    <a:pos x="1660" y="369"/>
                  </a:cxn>
                  <a:cxn ang="0">
                    <a:pos x="1732" y="481"/>
                  </a:cxn>
                  <a:cxn ang="0">
                    <a:pos x="1787" y="605"/>
                  </a:cxn>
                  <a:cxn ang="0">
                    <a:pos x="1824" y="735"/>
                  </a:cxn>
                  <a:cxn ang="0">
                    <a:pos x="1842" y="873"/>
                  </a:cxn>
                </a:cxnLst>
                <a:rect l="0" t="0" r="r" b="b"/>
                <a:pathLst>
                  <a:path w="1844" h="1842">
                    <a:moveTo>
                      <a:pt x="1844" y="922"/>
                    </a:moveTo>
                    <a:lnTo>
                      <a:pt x="1844" y="922"/>
                    </a:lnTo>
                    <a:lnTo>
                      <a:pt x="1842" y="969"/>
                    </a:lnTo>
                    <a:lnTo>
                      <a:pt x="1839" y="1014"/>
                    </a:lnTo>
                    <a:lnTo>
                      <a:pt x="1833" y="1062"/>
                    </a:lnTo>
                    <a:lnTo>
                      <a:pt x="1824" y="1107"/>
                    </a:lnTo>
                    <a:lnTo>
                      <a:pt x="1815" y="1151"/>
                    </a:lnTo>
                    <a:lnTo>
                      <a:pt x="1802" y="1195"/>
                    </a:lnTo>
                    <a:lnTo>
                      <a:pt x="1787" y="1237"/>
                    </a:lnTo>
                    <a:lnTo>
                      <a:pt x="1771" y="1279"/>
                    </a:lnTo>
                    <a:lnTo>
                      <a:pt x="1753" y="1320"/>
                    </a:lnTo>
                    <a:lnTo>
                      <a:pt x="1732" y="1361"/>
                    </a:lnTo>
                    <a:lnTo>
                      <a:pt x="1711" y="1398"/>
                    </a:lnTo>
                    <a:lnTo>
                      <a:pt x="1686" y="1436"/>
                    </a:lnTo>
                    <a:lnTo>
                      <a:pt x="1660" y="1473"/>
                    </a:lnTo>
                    <a:lnTo>
                      <a:pt x="1633" y="1507"/>
                    </a:lnTo>
                    <a:lnTo>
                      <a:pt x="1605" y="1541"/>
                    </a:lnTo>
                    <a:lnTo>
                      <a:pt x="1574" y="1572"/>
                    </a:lnTo>
                    <a:lnTo>
                      <a:pt x="1542" y="1603"/>
                    </a:lnTo>
                    <a:lnTo>
                      <a:pt x="1509" y="1632"/>
                    </a:lnTo>
                    <a:lnTo>
                      <a:pt x="1473" y="1660"/>
                    </a:lnTo>
                    <a:lnTo>
                      <a:pt x="1437" y="1686"/>
                    </a:lnTo>
                    <a:lnTo>
                      <a:pt x="1400" y="1709"/>
                    </a:lnTo>
                    <a:lnTo>
                      <a:pt x="1361" y="1731"/>
                    </a:lnTo>
                    <a:lnTo>
                      <a:pt x="1322" y="1753"/>
                    </a:lnTo>
                    <a:lnTo>
                      <a:pt x="1281" y="1770"/>
                    </a:lnTo>
                    <a:lnTo>
                      <a:pt x="1239" y="1787"/>
                    </a:lnTo>
                    <a:lnTo>
                      <a:pt x="1197" y="1801"/>
                    </a:lnTo>
                    <a:lnTo>
                      <a:pt x="1153" y="1814"/>
                    </a:lnTo>
                    <a:lnTo>
                      <a:pt x="1107" y="1824"/>
                    </a:lnTo>
                    <a:lnTo>
                      <a:pt x="1062" y="1832"/>
                    </a:lnTo>
                    <a:lnTo>
                      <a:pt x="1016" y="1839"/>
                    </a:lnTo>
                    <a:lnTo>
                      <a:pt x="969" y="1842"/>
                    </a:lnTo>
                    <a:lnTo>
                      <a:pt x="922" y="1842"/>
                    </a:lnTo>
                    <a:lnTo>
                      <a:pt x="922" y="1842"/>
                    </a:lnTo>
                    <a:lnTo>
                      <a:pt x="875" y="1842"/>
                    </a:lnTo>
                    <a:lnTo>
                      <a:pt x="828" y="1839"/>
                    </a:lnTo>
                    <a:lnTo>
                      <a:pt x="782" y="1832"/>
                    </a:lnTo>
                    <a:lnTo>
                      <a:pt x="737" y="1824"/>
                    </a:lnTo>
                    <a:lnTo>
                      <a:pt x="691" y="1814"/>
                    </a:lnTo>
                    <a:lnTo>
                      <a:pt x="647" y="1801"/>
                    </a:lnTo>
                    <a:lnTo>
                      <a:pt x="605" y="1787"/>
                    </a:lnTo>
                    <a:lnTo>
                      <a:pt x="563" y="1770"/>
                    </a:lnTo>
                    <a:lnTo>
                      <a:pt x="522" y="1753"/>
                    </a:lnTo>
                    <a:lnTo>
                      <a:pt x="483" y="1731"/>
                    </a:lnTo>
                    <a:lnTo>
                      <a:pt x="444" y="1709"/>
                    </a:lnTo>
                    <a:lnTo>
                      <a:pt x="407" y="1686"/>
                    </a:lnTo>
                    <a:lnTo>
                      <a:pt x="371" y="1660"/>
                    </a:lnTo>
                    <a:lnTo>
                      <a:pt x="335" y="1632"/>
                    </a:lnTo>
                    <a:lnTo>
                      <a:pt x="302" y="1603"/>
                    </a:lnTo>
                    <a:lnTo>
                      <a:pt x="270" y="1572"/>
                    </a:lnTo>
                    <a:lnTo>
                      <a:pt x="239" y="1541"/>
                    </a:lnTo>
                    <a:lnTo>
                      <a:pt x="210" y="1507"/>
                    </a:lnTo>
                    <a:lnTo>
                      <a:pt x="184" y="1473"/>
                    </a:lnTo>
                    <a:lnTo>
                      <a:pt x="158" y="1436"/>
                    </a:lnTo>
                    <a:lnTo>
                      <a:pt x="133" y="1398"/>
                    </a:lnTo>
                    <a:lnTo>
                      <a:pt x="111" y="1361"/>
                    </a:lnTo>
                    <a:lnTo>
                      <a:pt x="91" y="1320"/>
                    </a:lnTo>
                    <a:lnTo>
                      <a:pt x="73" y="1279"/>
                    </a:lnTo>
                    <a:lnTo>
                      <a:pt x="55" y="1237"/>
                    </a:lnTo>
                    <a:lnTo>
                      <a:pt x="41" y="1195"/>
                    </a:lnTo>
                    <a:lnTo>
                      <a:pt x="29" y="1151"/>
                    </a:lnTo>
                    <a:lnTo>
                      <a:pt x="20" y="1107"/>
                    </a:lnTo>
                    <a:lnTo>
                      <a:pt x="11" y="1062"/>
                    </a:lnTo>
                    <a:lnTo>
                      <a:pt x="5" y="1014"/>
                    </a:lnTo>
                    <a:lnTo>
                      <a:pt x="2" y="969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2" y="873"/>
                    </a:lnTo>
                    <a:lnTo>
                      <a:pt x="5" y="828"/>
                    </a:lnTo>
                    <a:lnTo>
                      <a:pt x="11" y="780"/>
                    </a:lnTo>
                    <a:lnTo>
                      <a:pt x="20" y="735"/>
                    </a:lnTo>
                    <a:lnTo>
                      <a:pt x="29" y="691"/>
                    </a:lnTo>
                    <a:lnTo>
                      <a:pt x="41" y="647"/>
                    </a:lnTo>
                    <a:lnTo>
                      <a:pt x="55" y="605"/>
                    </a:lnTo>
                    <a:lnTo>
                      <a:pt x="73" y="563"/>
                    </a:lnTo>
                    <a:lnTo>
                      <a:pt x="91" y="522"/>
                    </a:lnTo>
                    <a:lnTo>
                      <a:pt x="111" y="481"/>
                    </a:lnTo>
                    <a:lnTo>
                      <a:pt x="133" y="444"/>
                    </a:lnTo>
                    <a:lnTo>
                      <a:pt x="158" y="406"/>
                    </a:lnTo>
                    <a:lnTo>
                      <a:pt x="184" y="369"/>
                    </a:lnTo>
                    <a:lnTo>
                      <a:pt x="210" y="335"/>
                    </a:lnTo>
                    <a:lnTo>
                      <a:pt x="239" y="301"/>
                    </a:lnTo>
                    <a:lnTo>
                      <a:pt x="270" y="270"/>
                    </a:lnTo>
                    <a:lnTo>
                      <a:pt x="302" y="239"/>
                    </a:lnTo>
                    <a:lnTo>
                      <a:pt x="335" y="210"/>
                    </a:lnTo>
                    <a:lnTo>
                      <a:pt x="371" y="182"/>
                    </a:lnTo>
                    <a:lnTo>
                      <a:pt x="407" y="156"/>
                    </a:lnTo>
                    <a:lnTo>
                      <a:pt x="444" y="133"/>
                    </a:lnTo>
                    <a:lnTo>
                      <a:pt x="483" y="111"/>
                    </a:lnTo>
                    <a:lnTo>
                      <a:pt x="522" y="89"/>
                    </a:lnTo>
                    <a:lnTo>
                      <a:pt x="563" y="72"/>
                    </a:lnTo>
                    <a:lnTo>
                      <a:pt x="605" y="55"/>
                    </a:lnTo>
                    <a:lnTo>
                      <a:pt x="647" y="41"/>
                    </a:lnTo>
                    <a:lnTo>
                      <a:pt x="691" y="28"/>
                    </a:lnTo>
                    <a:lnTo>
                      <a:pt x="737" y="18"/>
                    </a:lnTo>
                    <a:lnTo>
                      <a:pt x="782" y="10"/>
                    </a:lnTo>
                    <a:lnTo>
                      <a:pt x="828" y="5"/>
                    </a:lnTo>
                    <a:lnTo>
                      <a:pt x="875" y="0"/>
                    </a:lnTo>
                    <a:lnTo>
                      <a:pt x="922" y="0"/>
                    </a:lnTo>
                    <a:lnTo>
                      <a:pt x="922" y="0"/>
                    </a:lnTo>
                    <a:lnTo>
                      <a:pt x="969" y="0"/>
                    </a:lnTo>
                    <a:lnTo>
                      <a:pt x="1016" y="5"/>
                    </a:lnTo>
                    <a:lnTo>
                      <a:pt x="1062" y="10"/>
                    </a:lnTo>
                    <a:lnTo>
                      <a:pt x="1107" y="18"/>
                    </a:lnTo>
                    <a:lnTo>
                      <a:pt x="1153" y="28"/>
                    </a:lnTo>
                    <a:lnTo>
                      <a:pt x="1197" y="41"/>
                    </a:lnTo>
                    <a:lnTo>
                      <a:pt x="1239" y="55"/>
                    </a:lnTo>
                    <a:lnTo>
                      <a:pt x="1281" y="72"/>
                    </a:lnTo>
                    <a:lnTo>
                      <a:pt x="1322" y="89"/>
                    </a:lnTo>
                    <a:lnTo>
                      <a:pt x="1361" y="111"/>
                    </a:lnTo>
                    <a:lnTo>
                      <a:pt x="1400" y="133"/>
                    </a:lnTo>
                    <a:lnTo>
                      <a:pt x="1437" y="156"/>
                    </a:lnTo>
                    <a:lnTo>
                      <a:pt x="1473" y="182"/>
                    </a:lnTo>
                    <a:lnTo>
                      <a:pt x="1509" y="210"/>
                    </a:lnTo>
                    <a:lnTo>
                      <a:pt x="1542" y="239"/>
                    </a:lnTo>
                    <a:lnTo>
                      <a:pt x="1574" y="270"/>
                    </a:lnTo>
                    <a:lnTo>
                      <a:pt x="1605" y="301"/>
                    </a:lnTo>
                    <a:lnTo>
                      <a:pt x="1633" y="335"/>
                    </a:lnTo>
                    <a:lnTo>
                      <a:pt x="1660" y="369"/>
                    </a:lnTo>
                    <a:lnTo>
                      <a:pt x="1686" y="406"/>
                    </a:lnTo>
                    <a:lnTo>
                      <a:pt x="1711" y="444"/>
                    </a:lnTo>
                    <a:lnTo>
                      <a:pt x="1732" y="481"/>
                    </a:lnTo>
                    <a:lnTo>
                      <a:pt x="1753" y="522"/>
                    </a:lnTo>
                    <a:lnTo>
                      <a:pt x="1771" y="563"/>
                    </a:lnTo>
                    <a:lnTo>
                      <a:pt x="1787" y="605"/>
                    </a:lnTo>
                    <a:lnTo>
                      <a:pt x="1802" y="647"/>
                    </a:lnTo>
                    <a:lnTo>
                      <a:pt x="1815" y="691"/>
                    </a:lnTo>
                    <a:lnTo>
                      <a:pt x="1824" y="735"/>
                    </a:lnTo>
                    <a:lnTo>
                      <a:pt x="1833" y="780"/>
                    </a:lnTo>
                    <a:lnTo>
                      <a:pt x="1839" y="828"/>
                    </a:lnTo>
                    <a:lnTo>
                      <a:pt x="1842" y="873"/>
                    </a:lnTo>
                    <a:lnTo>
                      <a:pt x="1844" y="922"/>
                    </a:lnTo>
                    <a:lnTo>
                      <a:pt x="1844" y="922"/>
                    </a:lnTo>
                    <a:close/>
                  </a:path>
                </a:pathLst>
              </a:custGeom>
              <a:solidFill>
                <a:srgbClr val="00AE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-957263" y="1725613"/>
                <a:ext cx="965200" cy="820737"/>
              </a:xfrm>
              <a:custGeom>
                <a:avLst/>
                <a:gdLst/>
                <a:ahLst/>
                <a:cxnLst>
                  <a:cxn ang="0">
                    <a:pos x="628" y="1010"/>
                  </a:cxn>
                  <a:cxn ang="0">
                    <a:pos x="608" y="981"/>
                  </a:cxn>
                  <a:cxn ang="0">
                    <a:pos x="601" y="946"/>
                  </a:cxn>
                  <a:cxn ang="0">
                    <a:pos x="608" y="912"/>
                  </a:cxn>
                  <a:cxn ang="0">
                    <a:pos x="628" y="883"/>
                  </a:cxn>
                  <a:cxn ang="0">
                    <a:pos x="101" y="620"/>
                  </a:cxn>
                  <a:cxn ang="0">
                    <a:pos x="91" y="618"/>
                  </a:cxn>
                  <a:cxn ang="0">
                    <a:pos x="71" y="615"/>
                  </a:cxn>
                  <a:cxn ang="0">
                    <a:pos x="44" y="602"/>
                  </a:cxn>
                  <a:cxn ang="0">
                    <a:pos x="16" y="574"/>
                  </a:cxn>
                  <a:cxn ang="0">
                    <a:pos x="5" y="548"/>
                  </a:cxn>
                  <a:cxn ang="0">
                    <a:pos x="0" y="529"/>
                  </a:cxn>
                  <a:cxn ang="0">
                    <a:pos x="0" y="519"/>
                  </a:cxn>
                  <a:cxn ang="0">
                    <a:pos x="1" y="498"/>
                  </a:cxn>
                  <a:cxn ang="0">
                    <a:pos x="8" y="478"/>
                  </a:cxn>
                  <a:cxn ang="0">
                    <a:pos x="29" y="447"/>
                  </a:cxn>
                  <a:cxn ang="0">
                    <a:pos x="62" y="425"/>
                  </a:cxn>
                  <a:cxn ang="0">
                    <a:pos x="81" y="420"/>
                  </a:cxn>
                  <a:cxn ang="0">
                    <a:pos x="101" y="418"/>
                  </a:cxn>
                  <a:cxn ang="0">
                    <a:pos x="628" y="153"/>
                  </a:cxn>
                  <a:cxn ang="0">
                    <a:pos x="616" y="138"/>
                  </a:cxn>
                  <a:cxn ang="0">
                    <a:pos x="603" y="106"/>
                  </a:cxn>
                  <a:cxn ang="0">
                    <a:pos x="603" y="73"/>
                  </a:cxn>
                  <a:cxn ang="0">
                    <a:pos x="616" y="41"/>
                  </a:cxn>
                  <a:cxn ang="0">
                    <a:pos x="628" y="26"/>
                  </a:cxn>
                  <a:cxn ang="0">
                    <a:pos x="658" y="7"/>
                  </a:cxn>
                  <a:cxn ang="0">
                    <a:pos x="693" y="0"/>
                  </a:cxn>
                  <a:cxn ang="0">
                    <a:pos x="727" y="7"/>
                  </a:cxn>
                  <a:cxn ang="0">
                    <a:pos x="756" y="26"/>
                  </a:cxn>
                  <a:cxn ang="0">
                    <a:pos x="1190" y="455"/>
                  </a:cxn>
                  <a:cxn ang="0">
                    <a:pos x="1210" y="485"/>
                  </a:cxn>
                  <a:cxn ang="0">
                    <a:pos x="1216" y="519"/>
                  </a:cxn>
                  <a:cxn ang="0">
                    <a:pos x="1210" y="551"/>
                  </a:cxn>
                  <a:cxn ang="0">
                    <a:pos x="1190" y="581"/>
                  </a:cxn>
                  <a:cxn ang="0">
                    <a:pos x="756" y="1010"/>
                  </a:cxn>
                  <a:cxn ang="0">
                    <a:pos x="727" y="1029"/>
                  </a:cxn>
                  <a:cxn ang="0">
                    <a:pos x="693" y="1036"/>
                  </a:cxn>
                  <a:cxn ang="0">
                    <a:pos x="658" y="1029"/>
                  </a:cxn>
                  <a:cxn ang="0">
                    <a:pos x="628" y="1010"/>
                  </a:cxn>
                </a:cxnLst>
                <a:rect l="0" t="0" r="r" b="b"/>
                <a:pathLst>
                  <a:path w="1216" h="1036">
                    <a:moveTo>
                      <a:pt x="628" y="1010"/>
                    </a:moveTo>
                    <a:lnTo>
                      <a:pt x="628" y="1010"/>
                    </a:lnTo>
                    <a:lnTo>
                      <a:pt x="616" y="995"/>
                    </a:lnTo>
                    <a:lnTo>
                      <a:pt x="608" y="981"/>
                    </a:lnTo>
                    <a:lnTo>
                      <a:pt x="603" y="963"/>
                    </a:lnTo>
                    <a:lnTo>
                      <a:pt x="601" y="946"/>
                    </a:lnTo>
                    <a:lnTo>
                      <a:pt x="603" y="930"/>
                    </a:lnTo>
                    <a:lnTo>
                      <a:pt x="608" y="912"/>
                    </a:lnTo>
                    <a:lnTo>
                      <a:pt x="616" y="898"/>
                    </a:lnTo>
                    <a:lnTo>
                      <a:pt x="628" y="883"/>
                    </a:lnTo>
                    <a:lnTo>
                      <a:pt x="896" y="620"/>
                    </a:lnTo>
                    <a:lnTo>
                      <a:pt x="101" y="620"/>
                    </a:lnTo>
                    <a:lnTo>
                      <a:pt x="101" y="620"/>
                    </a:lnTo>
                    <a:lnTo>
                      <a:pt x="91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2" y="611"/>
                    </a:lnTo>
                    <a:lnTo>
                      <a:pt x="44" y="602"/>
                    </a:lnTo>
                    <a:lnTo>
                      <a:pt x="29" y="589"/>
                    </a:lnTo>
                    <a:lnTo>
                      <a:pt x="16" y="574"/>
                    </a:lnTo>
                    <a:lnTo>
                      <a:pt x="8" y="558"/>
                    </a:lnTo>
                    <a:lnTo>
                      <a:pt x="5" y="548"/>
                    </a:lnTo>
                    <a:lnTo>
                      <a:pt x="1" y="538"/>
                    </a:lnTo>
                    <a:lnTo>
                      <a:pt x="0" y="529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507"/>
                    </a:lnTo>
                    <a:lnTo>
                      <a:pt x="1" y="498"/>
                    </a:lnTo>
                    <a:lnTo>
                      <a:pt x="5" y="488"/>
                    </a:lnTo>
                    <a:lnTo>
                      <a:pt x="8" y="478"/>
                    </a:lnTo>
                    <a:lnTo>
                      <a:pt x="16" y="462"/>
                    </a:lnTo>
                    <a:lnTo>
                      <a:pt x="29" y="447"/>
                    </a:lnTo>
                    <a:lnTo>
                      <a:pt x="44" y="434"/>
                    </a:lnTo>
                    <a:lnTo>
                      <a:pt x="62" y="425"/>
                    </a:lnTo>
                    <a:lnTo>
                      <a:pt x="71" y="421"/>
                    </a:lnTo>
                    <a:lnTo>
                      <a:pt x="81" y="420"/>
                    </a:lnTo>
                    <a:lnTo>
                      <a:pt x="91" y="418"/>
                    </a:lnTo>
                    <a:lnTo>
                      <a:pt x="101" y="418"/>
                    </a:lnTo>
                    <a:lnTo>
                      <a:pt x="896" y="418"/>
                    </a:lnTo>
                    <a:lnTo>
                      <a:pt x="628" y="153"/>
                    </a:lnTo>
                    <a:lnTo>
                      <a:pt x="628" y="153"/>
                    </a:lnTo>
                    <a:lnTo>
                      <a:pt x="616" y="138"/>
                    </a:lnTo>
                    <a:lnTo>
                      <a:pt x="608" y="124"/>
                    </a:lnTo>
                    <a:lnTo>
                      <a:pt x="603" y="106"/>
                    </a:lnTo>
                    <a:lnTo>
                      <a:pt x="601" y="90"/>
                    </a:lnTo>
                    <a:lnTo>
                      <a:pt x="603" y="73"/>
                    </a:lnTo>
                    <a:lnTo>
                      <a:pt x="608" y="55"/>
                    </a:lnTo>
                    <a:lnTo>
                      <a:pt x="616" y="41"/>
                    </a:lnTo>
                    <a:lnTo>
                      <a:pt x="628" y="26"/>
                    </a:lnTo>
                    <a:lnTo>
                      <a:pt x="628" y="26"/>
                    </a:lnTo>
                    <a:lnTo>
                      <a:pt x="642" y="15"/>
                    </a:lnTo>
                    <a:lnTo>
                      <a:pt x="658" y="7"/>
                    </a:lnTo>
                    <a:lnTo>
                      <a:pt x="675" y="2"/>
                    </a:lnTo>
                    <a:lnTo>
                      <a:pt x="693" y="0"/>
                    </a:lnTo>
                    <a:lnTo>
                      <a:pt x="709" y="2"/>
                    </a:lnTo>
                    <a:lnTo>
                      <a:pt x="727" y="7"/>
                    </a:lnTo>
                    <a:lnTo>
                      <a:pt x="741" y="15"/>
                    </a:lnTo>
                    <a:lnTo>
                      <a:pt x="756" y="26"/>
                    </a:lnTo>
                    <a:lnTo>
                      <a:pt x="1190" y="455"/>
                    </a:lnTo>
                    <a:lnTo>
                      <a:pt x="1190" y="455"/>
                    </a:lnTo>
                    <a:lnTo>
                      <a:pt x="1202" y="468"/>
                    </a:lnTo>
                    <a:lnTo>
                      <a:pt x="1210" y="485"/>
                    </a:lnTo>
                    <a:lnTo>
                      <a:pt x="1215" y="501"/>
                    </a:lnTo>
                    <a:lnTo>
                      <a:pt x="1216" y="519"/>
                    </a:lnTo>
                    <a:lnTo>
                      <a:pt x="1215" y="535"/>
                    </a:lnTo>
                    <a:lnTo>
                      <a:pt x="1210" y="551"/>
                    </a:lnTo>
                    <a:lnTo>
                      <a:pt x="1202" y="568"/>
                    </a:lnTo>
                    <a:lnTo>
                      <a:pt x="1190" y="581"/>
                    </a:lnTo>
                    <a:lnTo>
                      <a:pt x="756" y="1010"/>
                    </a:lnTo>
                    <a:lnTo>
                      <a:pt x="756" y="1010"/>
                    </a:lnTo>
                    <a:lnTo>
                      <a:pt x="741" y="1021"/>
                    </a:lnTo>
                    <a:lnTo>
                      <a:pt x="727" y="1029"/>
                    </a:lnTo>
                    <a:lnTo>
                      <a:pt x="709" y="1034"/>
                    </a:lnTo>
                    <a:lnTo>
                      <a:pt x="693" y="1036"/>
                    </a:lnTo>
                    <a:lnTo>
                      <a:pt x="675" y="1034"/>
                    </a:lnTo>
                    <a:lnTo>
                      <a:pt x="658" y="1029"/>
                    </a:lnTo>
                    <a:lnTo>
                      <a:pt x="642" y="1021"/>
                    </a:lnTo>
                    <a:lnTo>
                      <a:pt x="628" y="1010"/>
                    </a:lnTo>
                    <a:lnTo>
                      <a:pt x="628" y="10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</p:grpSp>
      </p:grpSp>
      <p:grpSp>
        <p:nvGrpSpPr>
          <p:cNvPr id="17" name="Grouper 16"/>
          <p:cNvGrpSpPr/>
          <p:nvPr/>
        </p:nvGrpSpPr>
        <p:grpSpPr>
          <a:xfrm>
            <a:off x="4593940" y="2426151"/>
            <a:ext cx="1949360" cy="468684"/>
            <a:chOff x="802640" y="3473027"/>
            <a:chExt cx="1949360" cy="468684"/>
          </a:xfrm>
        </p:grpSpPr>
        <p:sp>
          <p:nvSpPr>
            <p:cNvPr id="18" name="ZoneTexte 17"/>
            <p:cNvSpPr txBox="1"/>
            <p:nvPr/>
          </p:nvSpPr>
          <p:spPr bwMode="auto">
            <a:xfrm>
              <a:off x="802640" y="3757045"/>
              <a:ext cx="1949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eaLnBrk="1" hangingPunct="1"/>
              <a:r>
                <a:rPr lang="fr-FR" sz="1200" u="sng" dirty="0">
                  <a:hlinkClick r:id="rId3"/>
                </a:rPr>
                <a:t>http://simulateursante.axa.fr</a:t>
              </a:r>
              <a:endParaRPr lang="fr-FR" sz="1200" dirty="0"/>
            </a:p>
          </p:txBody>
        </p:sp>
        <p:grpSp>
          <p:nvGrpSpPr>
            <p:cNvPr id="19" name="Groupe 68"/>
            <p:cNvGrpSpPr>
              <a:grpSpLocks noChangeAspect="1"/>
            </p:cNvGrpSpPr>
            <p:nvPr/>
          </p:nvGrpSpPr>
          <p:grpSpPr>
            <a:xfrm rot="5400000">
              <a:off x="1664021" y="3473150"/>
              <a:ext cx="226599" cy="226353"/>
              <a:chOff x="-1088372" y="1404938"/>
              <a:chExt cx="1463675" cy="1462087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-1088372" y="1404938"/>
                <a:ext cx="1463675" cy="1462087"/>
              </a:xfrm>
              <a:custGeom>
                <a:avLst/>
                <a:gdLst/>
                <a:ahLst/>
                <a:cxnLst>
                  <a:cxn ang="0">
                    <a:pos x="1842" y="969"/>
                  </a:cxn>
                  <a:cxn ang="0">
                    <a:pos x="1824" y="1107"/>
                  </a:cxn>
                  <a:cxn ang="0">
                    <a:pos x="1787" y="1237"/>
                  </a:cxn>
                  <a:cxn ang="0">
                    <a:pos x="1732" y="1361"/>
                  </a:cxn>
                  <a:cxn ang="0">
                    <a:pos x="1660" y="1473"/>
                  </a:cxn>
                  <a:cxn ang="0">
                    <a:pos x="1574" y="1572"/>
                  </a:cxn>
                  <a:cxn ang="0">
                    <a:pos x="1473" y="1660"/>
                  </a:cxn>
                  <a:cxn ang="0">
                    <a:pos x="1361" y="1731"/>
                  </a:cxn>
                  <a:cxn ang="0">
                    <a:pos x="1239" y="1787"/>
                  </a:cxn>
                  <a:cxn ang="0">
                    <a:pos x="1107" y="1824"/>
                  </a:cxn>
                  <a:cxn ang="0">
                    <a:pos x="969" y="1842"/>
                  </a:cxn>
                  <a:cxn ang="0">
                    <a:pos x="875" y="1842"/>
                  </a:cxn>
                  <a:cxn ang="0">
                    <a:pos x="737" y="1824"/>
                  </a:cxn>
                  <a:cxn ang="0">
                    <a:pos x="605" y="1787"/>
                  </a:cxn>
                  <a:cxn ang="0">
                    <a:pos x="483" y="1731"/>
                  </a:cxn>
                  <a:cxn ang="0">
                    <a:pos x="371" y="1660"/>
                  </a:cxn>
                  <a:cxn ang="0">
                    <a:pos x="270" y="1572"/>
                  </a:cxn>
                  <a:cxn ang="0">
                    <a:pos x="184" y="1473"/>
                  </a:cxn>
                  <a:cxn ang="0">
                    <a:pos x="111" y="1361"/>
                  </a:cxn>
                  <a:cxn ang="0">
                    <a:pos x="55" y="1237"/>
                  </a:cxn>
                  <a:cxn ang="0">
                    <a:pos x="20" y="1107"/>
                  </a:cxn>
                  <a:cxn ang="0">
                    <a:pos x="2" y="969"/>
                  </a:cxn>
                  <a:cxn ang="0">
                    <a:pos x="2" y="873"/>
                  </a:cxn>
                  <a:cxn ang="0">
                    <a:pos x="20" y="735"/>
                  </a:cxn>
                  <a:cxn ang="0">
                    <a:pos x="55" y="605"/>
                  </a:cxn>
                  <a:cxn ang="0">
                    <a:pos x="111" y="481"/>
                  </a:cxn>
                  <a:cxn ang="0">
                    <a:pos x="184" y="369"/>
                  </a:cxn>
                  <a:cxn ang="0">
                    <a:pos x="270" y="270"/>
                  </a:cxn>
                  <a:cxn ang="0">
                    <a:pos x="371" y="182"/>
                  </a:cxn>
                  <a:cxn ang="0">
                    <a:pos x="483" y="111"/>
                  </a:cxn>
                  <a:cxn ang="0">
                    <a:pos x="605" y="55"/>
                  </a:cxn>
                  <a:cxn ang="0">
                    <a:pos x="737" y="18"/>
                  </a:cxn>
                  <a:cxn ang="0">
                    <a:pos x="875" y="0"/>
                  </a:cxn>
                  <a:cxn ang="0">
                    <a:pos x="969" y="0"/>
                  </a:cxn>
                  <a:cxn ang="0">
                    <a:pos x="1107" y="18"/>
                  </a:cxn>
                  <a:cxn ang="0">
                    <a:pos x="1239" y="55"/>
                  </a:cxn>
                  <a:cxn ang="0">
                    <a:pos x="1361" y="111"/>
                  </a:cxn>
                  <a:cxn ang="0">
                    <a:pos x="1473" y="182"/>
                  </a:cxn>
                  <a:cxn ang="0">
                    <a:pos x="1574" y="270"/>
                  </a:cxn>
                  <a:cxn ang="0">
                    <a:pos x="1660" y="369"/>
                  </a:cxn>
                  <a:cxn ang="0">
                    <a:pos x="1732" y="481"/>
                  </a:cxn>
                  <a:cxn ang="0">
                    <a:pos x="1787" y="605"/>
                  </a:cxn>
                  <a:cxn ang="0">
                    <a:pos x="1824" y="735"/>
                  </a:cxn>
                  <a:cxn ang="0">
                    <a:pos x="1842" y="873"/>
                  </a:cxn>
                </a:cxnLst>
                <a:rect l="0" t="0" r="r" b="b"/>
                <a:pathLst>
                  <a:path w="1844" h="1842">
                    <a:moveTo>
                      <a:pt x="1844" y="922"/>
                    </a:moveTo>
                    <a:lnTo>
                      <a:pt x="1844" y="922"/>
                    </a:lnTo>
                    <a:lnTo>
                      <a:pt x="1842" y="969"/>
                    </a:lnTo>
                    <a:lnTo>
                      <a:pt x="1839" y="1014"/>
                    </a:lnTo>
                    <a:lnTo>
                      <a:pt x="1833" y="1062"/>
                    </a:lnTo>
                    <a:lnTo>
                      <a:pt x="1824" y="1107"/>
                    </a:lnTo>
                    <a:lnTo>
                      <a:pt x="1815" y="1151"/>
                    </a:lnTo>
                    <a:lnTo>
                      <a:pt x="1802" y="1195"/>
                    </a:lnTo>
                    <a:lnTo>
                      <a:pt x="1787" y="1237"/>
                    </a:lnTo>
                    <a:lnTo>
                      <a:pt x="1771" y="1279"/>
                    </a:lnTo>
                    <a:lnTo>
                      <a:pt x="1753" y="1320"/>
                    </a:lnTo>
                    <a:lnTo>
                      <a:pt x="1732" y="1361"/>
                    </a:lnTo>
                    <a:lnTo>
                      <a:pt x="1711" y="1398"/>
                    </a:lnTo>
                    <a:lnTo>
                      <a:pt x="1686" y="1436"/>
                    </a:lnTo>
                    <a:lnTo>
                      <a:pt x="1660" y="1473"/>
                    </a:lnTo>
                    <a:lnTo>
                      <a:pt x="1633" y="1507"/>
                    </a:lnTo>
                    <a:lnTo>
                      <a:pt x="1605" y="1541"/>
                    </a:lnTo>
                    <a:lnTo>
                      <a:pt x="1574" y="1572"/>
                    </a:lnTo>
                    <a:lnTo>
                      <a:pt x="1542" y="1603"/>
                    </a:lnTo>
                    <a:lnTo>
                      <a:pt x="1509" y="1632"/>
                    </a:lnTo>
                    <a:lnTo>
                      <a:pt x="1473" y="1660"/>
                    </a:lnTo>
                    <a:lnTo>
                      <a:pt x="1437" y="1686"/>
                    </a:lnTo>
                    <a:lnTo>
                      <a:pt x="1400" y="1709"/>
                    </a:lnTo>
                    <a:lnTo>
                      <a:pt x="1361" y="1731"/>
                    </a:lnTo>
                    <a:lnTo>
                      <a:pt x="1322" y="1753"/>
                    </a:lnTo>
                    <a:lnTo>
                      <a:pt x="1281" y="1770"/>
                    </a:lnTo>
                    <a:lnTo>
                      <a:pt x="1239" y="1787"/>
                    </a:lnTo>
                    <a:lnTo>
                      <a:pt x="1197" y="1801"/>
                    </a:lnTo>
                    <a:lnTo>
                      <a:pt x="1153" y="1814"/>
                    </a:lnTo>
                    <a:lnTo>
                      <a:pt x="1107" y="1824"/>
                    </a:lnTo>
                    <a:lnTo>
                      <a:pt x="1062" y="1832"/>
                    </a:lnTo>
                    <a:lnTo>
                      <a:pt x="1016" y="1839"/>
                    </a:lnTo>
                    <a:lnTo>
                      <a:pt x="969" y="1842"/>
                    </a:lnTo>
                    <a:lnTo>
                      <a:pt x="922" y="1842"/>
                    </a:lnTo>
                    <a:lnTo>
                      <a:pt x="922" y="1842"/>
                    </a:lnTo>
                    <a:lnTo>
                      <a:pt x="875" y="1842"/>
                    </a:lnTo>
                    <a:lnTo>
                      <a:pt x="828" y="1839"/>
                    </a:lnTo>
                    <a:lnTo>
                      <a:pt x="782" y="1832"/>
                    </a:lnTo>
                    <a:lnTo>
                      <a:pt x="737" y="1824"/>
                    </a:lnTo>
                    <a:lnTo>
                      <a:pt x="691" y="1814"/>
                    </a:lnTo>
                    <a:lnTo>
                      <a:pt x="647" y="1801"/>
                    </a:lnTo>
                    <a:lnTo>
                      <a:pt x="605" y="1787"/>
                    </a:lnTo>
                    <a:lnTo>
                      <a:pt x="563" y="1770"/>
                    </a:lnTo>
                    <a:lnTo>
                      <a:pt x="522" y="1753"/>
                    </a:lnTo>
                    <a:lnTo>
                      <a:pt x="483" y="1731"/>
                    </a:lnTo>
                    <a:lnTo>
                      <a:pt x="444" y="1709"/>
                    </a:lnTo>
                    <a:lnTo>
                      <a:pt x="407" y="1686"/>
                    </a:lnTo>
                    <a:lnTo>
                      <a:pt x="371" y="1660"/>
                    </a:lnTo>
                    <a:lnTo>
                      <a:pt x="335" y="1632"/>
                    </a:lnTo>
                    <a:lnTo>
                      <a:pt x="302" y="1603"/>
                    </a:lnTo>
                    <a:lnTo>
                      <a:pt x="270" y="1572"/>
                    </a:lnTo>
                    <a:lnTo>
                      <a:pt x="239" y="1541"/>
                    </a:lnTo>
                    <a:lnTo>
                      <a:pt x="210" y="1507"/>
                    </a:lnTo>
                    <a:lnTo>
                      <a:pt x="184" y="1473"/>
                    </a:lnTo>
                    <a:lnTo>
                      <a:pt x="158" y="1436"/>
                    </a:lnTo>
                    <a:lnTo>
                      <a:pt x="133" y="1398"/>
                    </a:lnTo>
                    <a:lnTo>
                      <a:pt x="111" y="1361"/>
                    </a:lnTo>
                    <a:lnTo>
                      <a:pt x="91" y="1320"/>
                    </a:lnTo>
                    <a:lnTo>
                      <a:pt x="73" y="1279"/>
                    </a:lnTo>
                    <a:lnTo>
                      <a:pt x="55" y="1237"/>
                    </a:lnTo>
                    <a:lnTo>
                      <a:pt x="41" y="1195"/>
                    </a:lnTo>
                    <a:lnTo>
                      <a:pt x="29" y="1151"/>
                    </a:lnTo>
                    <a:lnTo>
                      <a:pt x="20" y="1107"/>
                    </a:lnTo>
                    <a:lnTo>
                      <a:pt x="11" y="1062"/>
                    </a:lnTo>
                    <a:lnTo>
                      <a:pt x="5" y="1014"/>
                    </a:lnTo>
                    <a:lnTo>
                      <a:pt x="2" y="969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2" y="873"/>
                    </a:lnTo>
                    <a:lnTo>
                      <a:pt x="5" y="828"/>
                    </a:lnTo>
                    <a:lnTo>
                      <a:pt x="11" y="780"/>
                    </a:lnTo>
                    <a:lnTo>
                      <a:pt x="20" y="735"/>
                    </a:lnTo>
                    <a:lnTo>
                      <a:pt x="29" y="691"/>
                    </a:lnTo>
                    <a:lnTo>
                      <a:pt x="41" y="647"/>
                    </a:lnTo>
                    <a:lnTo>
                      <a:pt x="55" y="605"/>
                    </a:lnTo>
                    <a:lnTo>
                      <a:pt x="73" y="563"/>
                    </a:lnTo>
                    <a:lnTo>
                      <a:pt x="91" y="522"/>
                    </a:lnTo>
                    <a:lnTo>
                      <a:pt x="111" y="481"/>
                    </a:lnTo>
                    <a:lnTo>
                      <a:pt x="133" y="444"/>
                    </a:lnTo>
                    <a:lnTo>
                      <a:pt x="158" y="406"/>
                    </a:lnTo>
                    <a:lnTo>
                      <a:pt x="184" y="369"/>
                    </a:lnTo>
                    <a:lnTo>
                      <a:pt x="210" y="335"/>
                    </a:lnTo>
                    <a:lnTo>
                      <a:pt x="239" y="301"/>
                    </a:lnTo>
                    <a:lnTo>
                      <a:pt x="270" y="270"/>
                    </a:lnTo>
                    <a:lnTo>
                      <a:pt x="302" y="239"/>
                    </a:lnTo>
                    <a:lnTo>
                      <a:pt x="335" y="210"/>
                    </a:lnTo>
                    <a:lnTo>
                      <a:pt x="371" y="182"/>
                    </a:lnTo>
                    <a:lnTo>
                      <a:pt x="407" y="156"/>
                    </a:lnTo>
                    <a:lnTo>
                      <a:pt x="444" y="133"/>
                    </a:lnTo>
                    <a:lnTo>
                      <a:pt x="483" y="111"/>
                    </a:lnTo>
                    <a:lnTo>
                      <a:pt x="522" y="89"/>
                    </a:lnTo>
                    <a:lnTo>
                      <a:pt x="563" y="72"/>
                    </a:lnTo>
                    <a:lnTo>
                      <a:pt x="605" y="55"/>
                    </a:lnTo>
                    <a:lnTo>
                      <a:pt x="647" y="41"/>
                    </a:lnTo>
                    <a:lnTo>
                      <a:pt x="691" y="28"/>
                    </a:lnTo>
                    <a:lnTo>
                      <a:pt x="737" y="18"/>
                    </a:lnTo>
                    <a:lnTo>
                      <a:pt x="782" y="10"/>
                    </a:lnTo>
                    <a:lnTo>
                      <a:pt x="828" y="5"/>
                    </a:lnTo>
                    <a:lnTo>
                      <a:pt x="875" y="0"/>
                    </a:lnTo>
                    <a:lnTo>
                      <a:pt x="922" y="0"/>
                    </a:lnTo>
                    <a:lnTo>
                      <a:pt x="922" y="0"/>
                    </a:lnTo>
                    <a:lnTo>
                      <a:pt x="969" y="0"/>
                    </a:lnTo>
                    <a:lnTo>
                      <a:pt x="1016" y="5"/>
                    </a:lnTo>
                    <a:lnTo>
                      <a:pt x="1062" y="10"/>
                    </a:lnTo>
                    <a:lnTo>
                      <a:pt x="1107" y="18"/>
                    </a:lnTo>
                    <a:lnTo>
                      <a:pt x="1153" y="28"/>
                    </a:lnTo>
                    <a:lnTo>
                      <a:pt x="1197" y="41"/>
                    </a:lnTo>
                    <a:lnTo>
                      <a:pt x="1239" y="55"/>
                    </a:lnTo>
                    <a:lnTo>
                      <a:pt x="1281" y="72"/>
                    </a:lnTo>
                    <a:lnTo>
                      <a:pt x="1322" y="89"/>
                    </a:lnTo>
                    <a:lnTo>
                      <a:pt x="1361" y="111"/>
                    </a:lnTo>
                    <a:lnTo>
                      <a:pt x="1400" y="133"/>
                    </a:lnTo>
                    <a:lnTo>
                      <a:pt x="1437" y="156"/>
                    </a:lnTo>
                    <a:lnTo>
                      <a:pt x="1473" y="182"/>
                    </a:lnTo>
                    <a:lnTo>
                      <a:pt x="1509" y="210"/>
                    </a:lnTo>
                    <a:lnTo>
                      <a:pt x="1542" y="239"/>
                    </a:lnTo>
                    <a:lnTo>
                      <a:pt x="1574" y="270"/>
                    </a:lnTo>
                    <a:lnTo>
                      <a:pt x="1605" y="301"/>
                    </a:lnTo>
                    <a:lnTo>
                      <a:pt x="1633" y="335"/>
                    </a:lnTo>
                    <a:lnTo>
                      <a:pt x="1660" y="369"/>
                    </a:lnTo>
                    <a:lnTo>
                      <a:pt x="1686" y="406"/>
                    </a:lnTo>
                    <a:lnTo>
                      <a:pt x="1711" y="444"/>
                    </a:lnTo>
                    <a:lnTo>
                      <a:pt x="1732" y="481"/>
                    </a:lnTo>
                    <a:lnTo>
                      <a:pt x="1753" y="522"/>
                    </a:lnTo>
                    <a:lnTo>
                      <a:pt x="1771" y="563"/>
                    </a:lnTo>
                    <a:lnTo>
                      <a:pt x="1787" y="605"/>
                    </a:lnTo>
                    <a:lnTo>
                      <a:pt x="1802" y="647"/>
                    </a:lnTo>
                    <a:lnTo>
                      <a:pt x="1815" y="691"/>
                    </a:lnTo>
                    <a:lnTo>
                      <a:pt x="1824" y="735"/>
                    </a:lnTo>
                    <a:lnTo>
                      <a:pt x="1833" y="780"/>
                    </a:lnTo>
                    <a:lnTo>
                      <a:pt x="1839" y="828"/>
                    </a:lnTo>
                    <a:lnTo>
                      <a:pt x="1842" y="873"/>
                    </a:lnTo>
                    <a:lnTo>
                      <a:pt x="1844" y="922"/>
                    </a:lnTo>
                    <a:lnTo>
                      <a:pt x="1844" y="922"/>
                    </a:lnTo>
                    <a:close/>
                  </a:path>
                </a:pathLst>
              </a:custGeom>
              <a:solidFill>
                <a:srgbClr val="00AE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-957263" y="1725613"/>
                <a:ext cx="965200" cy="820737"/>
              </a:xfrm>
              <a:custGeom>
                <a:avLst/>
                <a:gdLst/>
                <a:ahLst/>
                <a:cxnLst>
                  <a:cxn ang="0">
                    <a:pos x="628" y="1010"/>
                  </a:cxn>
                  <a:cxn ang="0">
                    <a:pos x="608" y="981"/>
                  </a:cxn>
                  <a:cxn ang="0">
                    <a:pos x="601" y="946"/>
                  </a:cxn>
                  <a:cxn ang="0">
                    <a:pos x="608" y="912"/>
                  </a:cxn>
                  <a:cxn ang="0">
                    <a:pos x="628" y="883"/>
                  </a:cxn>
                  <a:cxn ang="0">
                    <a:pos x="101" y="620"/>
                  </a:cxn>
                  <a:cxn ang="0">
                    <a:pos x="91" y="618"/>
                  </a:cxn>
                  <a:cxn ang="0">
                    <a:pos x="71" y="615"/>
                  </a:cxn>
                  <a:cxn ang="0">
                    <a:pos x="44" y="602"/>
                  </a:cxn>
                  <a:cxn ang="0">
                    <a:pos x="16" y="574"/>
                  </a:cxn>
                  <a:cxn ang="0">
                    <a:pos x="5" y="548"/>
                  </a:cxn>
                  <a:cxn ang="0">
                    <a:pos x="0" y="529"/>
                  </a:cxn>
                  <a:cxn ang="0">
                    <a:pos x="0" y="519"/>
                  </a:cxn>
                  <a:cxn ang="0">
                    <a:pos x="1" y="498"/>
                  </a:cxn>
                  <a:cxn ang="0">
                    <a:pos x="8" y="478"/>
                  </a:cxn>
                  <a:cxn ang="0">
                    <a:pos x="29" y="447"/>
                  </a:cxn>
                  <a:cxn ang="0">
                    <a:pos x="62" y="425"/>
                  </a:cxn>
                  <a:cxn ang="0">
                    <a:pos x="81" y="420"/>
                  </a:cxn>
                  <a:cxn ang="0">
                    <a:pos x="101" y="418"/>
                  </a:cxn>
                  <a:cxn ang="0">
                    <a:pos x="628" y="153"/>
                  </a:cxn>
                  <a:cxn ang="0">
                    <a:pos x="616" y="138"/>
                  </a:cxn>
                  <a:cxn ang="0">
                    <a:pos x="603" y="106"/>
                  </a:cxn>
                  <a:cxn ang="0">
                    <a:pos x="603" y="73"/>
                  </a:cxn>
                  <a:cxn ang="0">
                    <a:pos x="616" y="41"/>
                  </a:cxn>
                  <a:cxn ang="0">
                    <a:pos x="628" y="26"/>
                  </a:cxn>
                  <a:cxn ang="0">
                    <a:pos x="658" y="7"/>
                  </a:cxn>
                  <a:cxn ang="0">
                    <a:pos x="693" y="0"/>
                  </a:cxn>
                  <a:cxn ang="0">
                    <a:pos x="727" y="7"/>
                  </a:cxn>
                  <a:cxn ang="0">
                    <a:pos x="756" y="26"/>
                  </a:cxn>
                  <a:cxn ang="0">
                    <a:pos x="1190" y="455"/>
                  </a:cxn>
                  <a:cxn ang="0">
                    <a:pos x="1210" y="485"/>
                  </a:cxn>
                  <a:cxn ang="0">
                    <a:pos x="1216" y="519"/>
                  </a:cxn>
                  <a:cxn ang="0">
                    <a:pos x="1210" y="551"/>
                  </a:cxn>
                  <a:cxn ang="0">
                    <a:pos x="1190" y="581"/>
                  </a:cxn>
                  <a:cxn ang="0">
                    <a:pos x="756" y="1010"/>
                  </a:cxn>
                  <a:cxn ang="0">
                    <a:pos x="727" y="1029"/>
                  </a:cxn>
                  <a:cxn ang="0">
                    <a:pos x="693" y="1036"/>
                  </a:cxn>
                  <a:cxn ang="0">
                    <a:pos x="658" y="1029"/>
                  </a:cxn>
                  <a:cxn ang="0">
                    <a:pos x="628" y="1010"/>
                  </a:cxn>
                </a:cxnLst>
                <a:rect l="0" t="0" r="r" b="b"/>
                <a:pathLst>
                  <a:path w="1216" h="1036">
                    <a:moveTo>
                      <a:pt x="628" y="1010"/>
                    </a:moveTo>
                    <a:lnTo>
                      <a:pt x="628" y="1010"/>
                    </a:lnTo>
                    <a:lnTo>
                      <a:pt x="616" y="995"/>
                    </a:lnTo>
                    <a:lnTo>
                      <a:pt x="608" y="981"/>
                    </a:lnTo>
                    <a:lnTo>
                      <a:pt x="603" y="963"/>
                    </a:lnTo>
                    <a:lnTo>
                      <a:pt x="601" y="946"/>
                    </a:lnTo>
                    <a:lnTo>
                      <a:pt x="603" y="930"/>
                    </a:lnTo>
                    <a:lnTo>
                      <a:pt x="608" y="912"/>
                    </a:lnTo>
                    <a:lnTo>
                      <a:pt x="616" y="898"/>
                    </a:lnTo>
                    <a:lnTo>
                      <a:pt x="628" y="883"/>
                    </a:lnTo>
                    <a:lnTo>
                      <a:pt x="896" y="620"/>
                    </a:lnTo>
                    <a:lnTo>
                      <a:pt x="101" y="620"/>
                    </a:lnTo>
                    <a:lnTo>
                      <a:pt x="101" y="620"/>
                    </a:lnTo>
                    <a:lnTo>
                      <a:pt x="91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2" y="611"/>
                    </a:lnTo>
                    <a:lnTo>
                      <a:pt x="44" y="602"/>
                    </a:lnTo>
                    <a:lnTo>
                      <a:pt x="29" y="589"/>
                    </a:lnTo>
                    <a:lnTo>
                      <a:pt x="16" y="574"/>
                    </a:lnTo>
                    <a:lnTo>
                      <a:pt x="8" y="558"/>
                    </a:lnTo>
                    <a:lnTo>
                      <a:pt x="5" y="548"/>
                    </a:lnTo>
                    <a:lnTo>
                      <a:pt x="1" y="538"/>
                    </a:lnTo>
                    <a:lnTo>
                      <a:pt x="0" y="529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507"/>
                    </a:lnTo>
                    <a:lnTo>
                      <a:pt x="1" y="498"/>
                    </a:lnTo>
                    <a:lnTo>
                      <a:pt x="5" y="488"/>
                    </a:lnTo>
                    <a:lnTo>
                      <a:pt x="8" y="478"/>
                    </a:lnTo>
                    <a:lnTo>
                      <a:pt x="16" y="462"/>
                    </a:lnTo>
                    <a:lnTo>
                      <a:pt x="29" y="447"/>
                    </a:lnTo>
                    <a:lnTo>
                      <a:pt x="44" y="434"/>
                    </a:lnTo>
                    <a:lnTo>
                      <a:pt x="62" y="425"/>
                    </a:lnTo>
                    <a:lnTo>
                      <a:pt x="71" y="421"/>
                    </a:lnTo>
                    <a:lnTo>
                      <a:pt x="81" y="420"/>
                    </a:lnTo>
                    <a:lnTo>
                      <a:pt x="91" y="418"/>
                    </a:lnTo>
                    <a:lnTo>
                      <a:pt x="101" y="418"/>
                    </a:lnTo>
                    <a:lnTo>
                      <a:pt x="896" y="418"/>
                    </a:lnTo>
                    <a:lnTo>
                      <a:pt x="628" y="153"/>
                    </a:lnTo>
                    <a:lnTo>
                      <a:pt x="628" y="153"/>
                    </a:lnTo>
                    <a:lnTo>
                      <a:pt x="616" y="138"/>
                    </a:lnTo>
                    <a:lnTo>
                      <a:pt x="608" y="124"/>
                    </a:lnTo>
                    <a:lnTo>
                      <a:pt x="603" y="106"/>
                    </a:lnTo>
                    <a:lnTo>
                      <a:pt x="601" y="90"/>
                    </a:lnTo>
                    <a:lnTo>
                      <a:pt x="603" y="73"/>
                    </a:lnTo>
                    <a:lnTo>
                      <a:pt x="608" y="55"/>
                    </a:lnTo>
                    <a:lnTo>
                      <a:pt x="616" y="41"/>
                    </a:lnTo>
                    <a:lnTo>
                      <a:pt x="628" y="26"/>
                    </a:lnTo>
                    <a:lnTo>
                      <a:pt x="628" y="26"/>
                    </a:lnTo>
                    <a:lnTo>
                      <a:pt x="642" y="15"/>
                    </a:lnTo>
                    <a:lnTo>
                      <a:pt x="658" y="7"/>
                    </a:lnTo>
                    <a:lnTo>
                      <a:pt x="675" y="2"/>
                    </a:lnTo>
                    <a:lnTo>
                      <a:pt x="693" y="0"/>
                    </a:lnTo>
                    <a:lnTo>
                      <a:pt x="709" y="2"/>
                    </a:lnTo>
                    <a:lnTo>
                      <a:pt x="727" y="7"/>
                    </a:lnTo>
                    <a:lnTo>
                      <a:pt x="741" y="15"/>
                    </a:lnTo>
                    <a:lnTo>
                      <a:pt x="756" y="26"/>
                    </a:lnTo>
                    <a:lnTo>
                      <a:pt x="1190" y="455"/>
                    </a:lnTo>
                    <a:lnTo>
                      <a:pt x="1190" y="455"/>
                    </a:lnTo>
                    <a:lnTo>
                      <a:pt x="1202" y="468"/>
                    </a:lnTo>
                    <a:lnTo>
                      <a:pt x="1210" y="485"/>
                    </a:lnTo>
                    <a:lnTo>
                      <a:pt x="1215" y="501"/>
                    </a:lnTo>
                    <a:lnTo>
                      <a:pt x="1216" y="519"/>
                    </a:lnTo>
                    <a:lnTo>
                      <a:pt x="1215" y="535"/>
                    </a:lnTo>
                    <a:lnTo>
                      <a:pt x="1210" y="551"/>
                    </a:lnTo>
                    <a:lnTo>
                      <a:pt x="1202" y="568"/>
                    </a:lnTo>
                    <a:lnTo>
                      <a:pt x="1190" y="581"/>
                    </a:lnTo>
                    <a:lnTo>
                      <a:pt x="756" y="1010"/>
                    </a:lnTo>
                    <a:lnTo>
                      <a:pt x="756" y="1010"/>
                    </a:lnTo>
                    <a:lnTo>
                      <a:pt x="741" y="1021"/>
                    </a:lnTo>
                    <a:lnTo>
                      <a:pt x="727" y="1029"/>
                    </a:lnTo>
                    <a:lnTo>
                      <a:pt x="709" y="1034"/>
                    </a:lnTo>
                    <a:lnTo>
                      <a:pt x="693" y="1036"/>
                    </a:lnTo>
                    <a:lnTo>
                      <a:pt x="675" y="1034"/>
                    </a:lnTo>
                    <a:lnTo>
                      <a:pt x="658" y="1029"/>
                    </a:lnTo>
                    <a:lnTo>
                      <a:pt x="642" y="1021"/>
                    </a:lnTo>
                    <a:lnTo>
                      <a:pt x="628" y="1010"/>
                    </a:lnTo>
                    <a:lnTo>
                      <a:pt x="628" y="10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</p:grpSp>
      </p:grpSp>
      <p:sp>
        <p:nvSpPr>
          <p:cNvPr id="27" name="ZoneTexte 26"/>
          <p:cNvSpPr txBox="1"/>
          <p:nvPr/>
        </p:nvSpPr>
        <p:spPr bwMode="auto">
          <a:xfrm>
            <a:off x="1417601" y="3245731"/>
            <a:ext cx="494602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1" hangingPunct="1"/>
            <a:r>
              <a:rPr lang="fr-FR" sz="1200" b="1" dirty="0">
                <a:solidFill>
                  <a:srgbClr val="027180"/>
                </a:solidFill>
                <a:latin typeface="Source Sans Pro" panose="020B0503030403020204" pitchFamily="34" charset="0"/>
              </a:rPr>
              <a:t> en optique et en dentaire votre fidélité augmente les remboursements</a:t>
            </a:r>
            <a:r>
              <a:rPr lang="fr-FR" sz="1200" b="1" baseline="30000" dirty="0">
                <a:solidFill>
                  <a:srgbClr val="027180"/>
                </a:solidFill>
                <a:latin typeface="Source Sans Pro" panose="020B0503030403020204" pitchFamily="34" charset="0"/>
              </a:rPr>
              <a:t>(1)</a:t>
            </a:r>
            <a:r>
              <a:rPr lang="fr-FR" sz="1200" b="1" dirty="0">
                <a:solidFill>
                  <a:srgbClr val="027180"/>
                </a:solidFill>
                <a:latin typeface="Source Sans Pro" panose="020B0503030403020204" pitchFamily="34" charset="0"/>
              </a:rPr>
              <a:t> </a:t>
            </a:r>
            <a:endParaRPr lang="fr-FR" sz="1200" dirty="0">
              <a:solidFill>
                <a:srgbClr val="02718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918" y="1003233"/>
            <a:ext cx="632460" cy="6324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018" y="1009445"/>
            <a:ext cx="632460" cy="63246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8F82897-09F5-4C59-8B4F-0E6CEC069E62}"/>
              </a:ext>
            </a:extLst>
          </p:cNvPr>
          <p:cNvSpPr txBox="1"/>
          <p:nvPr/>
        </p:nvSpPr>
        <p:spPr bwMode="auto">
          <a:xfrm>
            <a:off x="4859706" y="1803490"/>
            <a:ext cx="1417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171450" indent="-17145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dirty="0">
                <a:latin typeface="Source Sans Pro" panose="020B0503030403020204" pitchFamily="34" charset="0"/>
              </a:rPr>
              <a:t>Les soins dentaires </a:t>
            </a:r>
          </a:p>
          <a:p>
            <a:pPr marL="171450" indent="-17145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dirty="0">
                <a:latin typeface="Source Sans Pro" panose="020B0503030403020204" pitchFamily="34" charset="0"/>
              </a:rPr>
              <a:t>Les prothèses </a:t>
            </a:r>
          </a:p>
          <a:p>
            <a:pPr marL="171450" indent="-171450">
              <a:buClr>
                <a:srgbClr val="00008F"/>
              </a:buClr>
              <a:buSzPct val="150000"/>
              <a:buFont typeface="Arial" charset="0"/>
              <a:buChar char="•"/>
            </a:pPr>
            <a:r>
              <a:rPr lang="fr-FR" sz="1000" dirty="0">
                <a:latin typeface="Source Sans Pro" panose="020B0503030403020204" pitchFamily="34" charset="0"/>
              </a:rPr>
              <a:t>L’orthodontie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5EF1A87-1C4E-44C5-A545-6E486A5E0233}"/>
              </a:ext>
            </a:extLst>
          </p:cNvPr>
          <p:cNvSpPr txBox="1"/>
          <p:nvPr/>
        </p:nvSpPr>
        <p:spPr bwMode="auto">
          <a:xfrm>
            <a:off x="352628" y="3907897"/>
            <a:ext cx="27196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r>
              <a:rPr lang="fr-FR" sz="700" baseline="30000" dirty="0"/>
              <a:t>(</a:t>
            </a:r>
            <a:r>
              <a:rPr lang="fr-FR" sz="700" b="1" baseline="30000" dirty="0"/>
              <a:t>1)</a:t>
            </a:r>
            <a:r>
              <a:rPr lang="fr-FR" sz="700" b="1" dirty="0"/>
              <a:t> </a:t>
            </a:r>
            <a:r>
              <a:rPr lang="fr-FR" sz="700" dirty="0"/>
              <a:t>Selon les clauses et conditions du contrat</a:t>
            </a:r>
            <a:endParaRPr lang="fr-FR" sz="700" b="1" baseline="30000" dirty="0"/>
          </a:p>
          <a:p>
            <a:endParaRPr lang="fr-FR" sz="7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3605C8-FBE1-4E70-BF10-639600C6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87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7812088" cy="3877733"/>
          </a:xfrm>
          <a:prstGeom prst="rect">
            <a:avLst/>
          </a:prstGeom>
          <a:solidFill>
            <a:srgbClr val="B5D0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santé pour votre commune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3337818" y="911205"/>
            <a:ext cx="828000" cy="391715"/>
            <a:chOff x="1622329" y="1776728"/>
            <a:chExt cx="1052901" cy="391715"/>
          </a:xfrm>
        </p:grpSpPr>
        <p:sp>
          <p:nvSpPr>
            <p:cNvPr id="11" name="Rectangle 10"/>
            <p:cNvSpPr/>
            <p:nvPr/>
          </p:nvSpPr>
          <p:spPr>
            <a:xfrm>
              <a:off x="1622382" y="1776728"/>
              <a:ext cx="1041081" cy="391715"/>
            </a:xfrm>
            <a:prstGeom prst="rect">
              <a:avLst/>
            </a:prstGeom>
            <a:solidFill>
              <a:srgbClr val="00008F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 bwMode="auto">
            <a:xfrm>
              <a:off x="1622329" y="1894623"/>
              <a:ext cx="105290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eaLnBrk="1" hangingPunct="1"/>
              <a:r>
                <a:rPr lang="fr-FR" sz="1000" b="1" dirty="0">
                  <a:solidFill>
                    <a:schemeClr val="bg1"/>
                  </a:solidFill>
                  <a:latin typeface="Source Sans Pro" pitchFamily="34" charset="0"/>
                </a:rPr>
                <a:t>100 % Néo</a:t>
              </a: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/>
          <a:srcRect l="24299" r="31841"/>
          <a:stretch/>
        </p:blipFill>
        <p:spPr>
          <a:xfrm>
            <a:off x="3647316" y="1379789"/>
            <a:ext cx="254002" cy="213360"/>
          </a:xfrm>
          <a:prstGeom prst="rect">
            <a:avLst/>
          </a:prstGeom>
        </p:spPr>
      </p:pic>
      <p:grpSp>
        <p:nvGrpSpPr>
          <p:cNvPr id="32" name="Grouper 31"/>
          <p:cNvGrpSpPr/>
          <p:nvPr/>
        </p:nvGrpSpPr>
        <p:grpSpPr>
          <a:xfrm>
            <a:off x="4351568" y="911205"/>
            <a:ext cx="828000" cy="391715"/>
            <a:chOff x="1622329" y="1776728"/>
            <a:chExt cx="1052901" cy="391715"/>
          </a:xfrm>
        </p:grpSpPr>
        <p:sp>
          <p:nvSpPr>
            <p:cNvPr id="33" name="Rectangle 32"/>
            <p:cNvSpPr/>
            <p:nvPr/>
          </p:nvSpPr>
          <p:spPr>
            <a:xfrm>
              <a:off x="1622382" y="1776728"/>
              <a:ext cx="1041081" cy="391715"/>
            </a:xfrm>
            <a:prstGeom prst="rect">
              <a:avLst/>
            </a:prstGeom>
            <a:solidFill>
              <a:srgbClr val="00008F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 bwMode="auto">
            <a:xfrm>
              <a:off x="1622329" y="1894623"/>
              <a:ext cx="105290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eaLnBrk="1" hangingPunct="1"/>
              <a:r>
                <a:rPr lang="fr-FR" sz="1000" b="1" dirty="0">
                  <a:solidFill>
                    <a:schemeClr val="bg1"/>
                  </a:solidFill>
                  <a:latin typeface="Source Sans Pro" pitchFamily="34" charset="0"/>
                </a:rPr>
                <a:t>125 % Néo</a:t>
              </a:r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2"/>
          <a:srcRect l="24299" r="31841"/>
          <a:stretch/>
        </p:blipFill>
        <p:spPr>
          <a:xfrm>
            <a:off x="4661066" y="1379789"/>
            <a:ext cx="254002" cy="213360"/>
          </a:xfrm>
          <a:prstGeom prst="rect">
            <a:avLst/>
          </a:prstGeom>
        </p:spPr>
      </p:pic>
      <p:grpSp>
        <p:nvGrpSpPr>
          <p:cNvPr id="45" name="Grouper 44"/>
          <p:cNvGrpSpPr/>
          <p:nvPr/>
        </p:nvGrpSpPr>
        <p:grpSpPr>
          <a:xfrm>
            <a:off x="5365317" y="911205"/>
            <a:ext cx="828000" cy="391715"/>
            <a:chOff x="1622329" y="1776728"/>
            <a:chExt cx="1052901" cy="391715"/>
          </a:xfrm>
        </p:grpSpPr>
        <p:sp>
          <p:nvSpPr>
            <p:cNvPr id="46" name="Rectangle 45"/>
            <p:cNvSpPr/>
            <p:nvPr/>
          </p:nvSpPr>
          <p:spPr>
            <a:xfrm>
              <a:off x="1622382" y="1776728"/>
              <a:ext cx="1041081" cy="391715"/>
            </a:xfrm>
            <a:prstGeom prst="rect">
              <a:avLst/>
            </a:prstGeom>
            <a:solidFill>
              <a:srgbClr val="00008F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 bwMode="auto">
            <a:xfrm>
              <a:off x="1622329" y="1894623"/>
              <a:ext cx="105290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eaLnBrk="1" hangingPunct="1"/>
              <a:r>
                <a:rPr lang="fr-FR" sz="1000" b="1" dirty="0">
                  <a:solidFill>
                    <a:schemeClr val="bg1"/>
                  </a:solidFill>
                  <a:latin typeface="Source Sans Pro" pitchFamily="34" charset="0"/>
                </a:rPr>
                <a:t>150 % Néo</a:t>
              </a:r>
            </a:p>
          </p:txBody>
        </p:sp>
      </p:grp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2"/>
          <a:srcRect l="24299" r="31841"/>
          <a:stretch/>
        </p:blipFill>
        <p:spPr>
          <a:xfrm>
            <a:off x="5674815" y="1379789"/>
            <a:ext cx="254002" cy="213360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950507" y="1520025"/>
            <a:ext cx="5233556" cy="550164"/>
            <a:chOff x="950507" y="1520025"/>
            <a:chExt cx="5233556" cy="55016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459" y="1520025"/>
              <a:ext cx="608076" cy="550164"/>
            </a:xfrm>
            <a:prstGeom prst="rect">
              <a:avLst/>
            </a:prstGeom>
          </p:spPr>
        </p:pic>
        <p:grpSp>
          <p:nvGrpSpPr>
            <p:cNvPr id="6" name="Grouper 5"/>
            <p:cNvGrpSpPr/>
            <p:nvPr/>
          </p:nvGrpSpPr>
          <p:grpSpPr>
            <a:xfrm>
              <a:off x="3337818" y="1686040"/>
              <a:ext cx="2846245" cy="365256"/>
              <a:chOff x="3337818" y="1686040"/>
              <a:chExt cx="2846245" cy="365256"/>
            </a:xfrm>
          </p:grpSpPr>
          <p:grpSp>
            <p:nvGrpSpPr>
              <p:cNvPr id="17" name="Grouper 16"/>
              <p:cNvGrpSpPr/>
              <p:nvPr/>
            </p:nvGrpSpPr>
            <p:grpSpPr>
              <a:xfrm>
                <a:off x="3337818" y="1686040"/>
                <a:ext cx="818746" cy="365256"/>
                <a:chOff x="1622329" y="1967953"/>
                <a:chExt cx="1041134" cy="365256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622329" y="1967953"/>
                  <a:ext cx="1041134" cy="365256"/>
                </a:xfrm>
                <a:prstGeom prst="rect">
                  <a:avLst/>
                </a:prstGeom>
                <a:solidFill>
                  <a:srgbClr val="027180"/>
                </a:solidFill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ZoneTexte 7"/>
                <p:cNvSpPr txBox="1"/>
                <p:nvPr/>
              </p:nvSpPr>
              <p:spPr bwMode="auto">
                <a:xfrm>
                  <a:off x="1622329" y="2097075"/>
                  <a:ext cx="1041133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80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En option</a:t>
                  </a:r>
                  <a:endParaRPr lang="fr-FR" sz="800" dirty="0">
                    <a:solidFill>
                      <a:schemeClr val="bg1"/>
                    </a:solidFill>
                    <a:latin typeface="Source Sans Pro" pitchFamily="34" charset="0"/>
                  </a:endParaRPr>
                </a:p>
              </p:txBody>
            </p:sp>
          </p:grpSp>
          <p:grpSp>
            <p:nvGrpSpPr>
              <p:cNvPr id="29" name="Grouper 28"/>
              <p:cNvGrpSpPr/>
              <p:nvPr/>
            </p:nvGrpSpPr>
            <p:grpSpPr>
              <a:xfrm>
                <a:off x="4351568" y="1686040"/>
                <a:ext cx="818746" cy="365256"/>
                <a:chOff x="1622329" y="1967953"/>
                <a:chExt cx="1041134" cy="365256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622329" y="1967953"/>
                  <a:ext cx="1041134" cy="365256"/>
                </a:xfrm>
                <a:prstGeom prst="rect">
                  <a:avLst/>
                </a:prstGeom>
                <a:solidFill>
                  <a:srgbClr val="027180"/>
                </a:solidFill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 bwMode="auto">
                <a:xfrm>
                  <a:off x="1622329" y="2097075"/>
                  <a:ext cx="1041133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80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En option</a:t>
                  </a:r>
                  <a:endParaRPr lang="fr-FR" sz="800" dirty="0">
                    <a:solidFill>
                      <a:schemeClr val="bg1"/>
                    </a:solidFill>
                    <a:latin typeface="Source Sans Pro" pitchFamily="34" charset="0"/>
                  </a:endParaRPr>
                </a:p>
              </p:txBody>
            </p:sp>
          </p:grpSp>
          <p:grpSp>
            <p:nvGrpSpPr>
              <p:cNvPr id="42" name="Grouper 41"/>
              <p:cNvGrpSpPr/>
              <p:nvPr/>
            </p:nvGrpSpPr>
            <p:grpSpPr>
              <a:xfrm>
                <a:off x="5365317" y="1686040"/>
                <a:ext cx="818746" cy="365256"/>
                <a:chOff x="1622329" y="1967953"/>
                <a:chExt cx="1041134" cy="365256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1622329" y="1967953"/>
                  <a:ext cx="1041134" cy="365256"/>
                </a:xfrm>
                <a:prstGeom prst="rect">
                  <a:avLst/>
                </a:prstGeom>
                <a:solidFill>
                  <a:srgbClr val="027180"/>
                </a:solidFill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 bwMode="auto">
                <a:xfrm>
                  <a:off x="1622329" y="2097075"/>
                  <a:ext cx="1041133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80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En option</a:t>
                  </a:r>
                  <a:endParaRPr lang="fr-FR" sz="800" dirty="0">
                    <a:solidFill>
                      <a:schemeClr val="bg1"/>
                    </a:solidFill>
                    <a:latin typeface="Source Sans Pro" pitchFamily="34" charset="0"/>
                  </a:endParaRPr>
                </a:p>
              </p:txBody>
            </p:sp>
          </p:grpSp>
        </p:grpSp>
        <p:sp>
          <p:nvSpPr>
            <p:cNvPr id="75" name="ZoneTexte 74"/>
            <p:cNvSpPr txBox="1"/>
            <p:nvPr/>
          </p:nvSpPr>
          <p:spPr bwMode="auto">
            <a:xfrm>
              <a:off x="950507" y="1819917"/>
              <a:ext cx="105205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eaLnBrk="1" hangingPunct="1"/>
              <a:r>
                <a:rPr lang="fr-FR" sz="8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  <a:t>Module HOSPI</a:t>
              </a: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950507" y="2186636"/>
            <a:ext cx="5233556" cy="659892"/>
            <a:chOff x="950507" y="2186636"/>
            <a:chExt cx="5233556" cy="659892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950507" y="2216132"/>
              <a:ext cx="1890559" cy="0"/>
            </a:xfrm>
            <a:prstGeom prst="line">
              <a:avLst/>
            </a:prstGeom>
            <a:ln>
              <a:solidFill>
                <a:srgbClr val="00008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3178946" y="2216132"/>
              <a:ext cx="2995027" cy="0"/>
            </a:xfrm>
            <a:prstGeom prst="line">
              <a:avLst/>
            </a:prstGeom>
            <a:ln>
              <a:solidFill>
                <a:srgbClr val="00008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r 9"/>
            <p:cNvGrpSpPr/>
            <p:nvPr/>
          </p:nvGrpSpPr>
          <p:grpSpPr>
            <a:xfrm>
              <a:off x="950507" y="2186636"/>
              <a:ext cx="5233556" cy="659892"/>
              <a:chOff x="950507" y="2186636"/>
              <a:chExt cx="5233556" cy="659892"/>
            </a:xfrm>
          </p:grpSpPr>
          <p:grpSp>
            <p:nvGrpSpPr>
              <p:cNvPr id="23" name="Grouper 22"/>
              <p:cNvGrpSpPr/>
              <p:nvPr/>
            </p:nvGrpSpPr>
            <p:grpSpPr>
              <a:xfrm>
                <a:off x="3337818" y="2398880"/>
                <a:ext cx="818746" cy="365256"/>
                <a:chOff x="1622329" y="1967953"/>
                <a:chExt cx="1041134" cy="365256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1622329" y="1967953"/>
                  <a:ext cx="1041134" cy="365256"/>
                </a:xfrm>
                <a:prstGeom prst="rect">
                  <a:avLst/>
                </a:prstGeom>
                <a:solidFill>
                  <a:srgbClr val="00AEC6"/>
                </a:solidFill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ZoneTexte 24"/>
                <p:cNvSpPr txBox="1"/>
                <p:nvPr/>
              </p:nvSpPr>
              <p:spPr bwMode="auto">
                <a:xfrm>
                  <a:off x="1622329" y="2097075"/>
                  <a:ext cx="1041133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80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En option</a:t>
                  </a:r>
                  <a:endParaRPr lang="fr-FR" sz="800" dirty="0">
                    <a:solidFill>
                      <a:schemeClr val="bg1"/>
                    </a:solidFill>
                    <a:latin typeface="Source Sans Pro" pitchFamily="34" charset="0"/>
                  </a:endParaRPr>
                </a:p>
              </p:txBody>
            </p:sp>
          </p:grpSp>
          <p:grpSp>
            <p:nvGrpSpPr>
              <p:cNvPr id="36" name="Grouper 35"/>
              <p:cNvGrpSpPr/>
              <p:nvPr/>
            </p:nvGrpSpPr>
            <p:grpSpPr>
              <a:xfrm>
                <a:off x="4351568" y="2398880"/>
                <a:ext cx="818746" cy="365256"/>
                <a:chOff x="1622329" y="1967953"/>
                <a:chExt cx="1041134" cy="365256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1622329" y="1967953"/>
                  <a:ext cx="1041134" cy="365256"/>
                </a:xfrm>
                <a:prstGeom prst="rect">
                  <a:avLst/>
                </a:prstGeom>
                <a:solidFill>
                  <a:srgbClr val="00AEC6"/>
                </a:solidFill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 bwMode="auto">
                <a:xfrm>
                  <a:off x="1622329" y="2097075"/>
                  <a:ext cx="1041133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80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En option</a:t>
                  </a:r>
                  <a:endParaRPr lang="fr-FR" sz="800" dirty="0">
                    <a:solidFill>
                      <a:schemeClr val="bg1"/>
                    </a:solidFill>
                    <a:latin typeface="Source Sans Pro" pitchFamily="34" charset="0"/>
                  </a:endParaRPr>
                </a:p>
              </p:txBody>
            </p:sp>
          </p:grpSp>
          <p:grpSp>
            <p:nvGrpSpPr>
              <p:cNvPr id="49" name="Grouper 48"/>
              <p:cNvGrpSpPr/>
              <p:nvPr/>
            </p:nvGrpSpPr>
            <p:grpSpPr>
              <a:xfrm>
                <a:off x="5365317" y="2398880"/>
                <a:ext cx="818746" cy="365256"/>
                <a:chOff x="1622329" y="1967953"/>
                <a:chExt cx="1041134" cy="365256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622329" y="1967953"/>
                  <a:ext cx="1041134" cy="365256"/>
                </a:xfrm>
                <a:prstGeom prst="rect">
                  <a:avLst/>
                </a:prstGeom>
                <a:solidFill>
                  <a:srgbClr val="00AEC6"/>
                </a:solidFill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 bwMode="auto">
                <a:xfrm>
                  <a:off x="1622329" y="2097075"/>
                  <a:ext cx="1041133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80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En option</a:t>
                  </a:r>
                  <a:endParaRPr lang="fr-FR" sz="800" dirty="0">
                    <a:solidFill>
                      <a:schemeClr val="bg1"/>
                    </a:solidFill>
                    <a:latin typeface="Source Sans Pro" pitchFamily="34" charset="0"/>
                  </a:endParaRPr>
                </a:p>
              </p:txBody>
            </p:sp>
          </p:grp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2180" y="2186636"/>
                <a:ext cx="624840" cy="659892"/>
              </a:xfrm>
              <a:prstGeom prst="rect">
                <a:avLst/>
              </a:prstGeom>
            </p:spPr>
          </p:pic>
          <p:sp>
            <p:nvSpPr>
              <p:cNvPr id="76" name="ZoneTexte 75"/>
              <p:cNvSpPr txBox="1"/>
              <p:nvPr/>
            </p:nvSpPr>
            <p:spPr bwMode="auto">
              <a:xfrm>
                <a:off x="950507" y="2525650"/>
                <a:ext cx="105205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pPr eaLnBrk="1" hangingPunct="1"/>
                <a:r>
                  <a:rPr lang="fr-FR" sz="800" b="1" dirty="0">
                    <a:solidFill>
                      <a:srgbClr val="00008F"/>
                    </a:solidFill>
                    <a:latin typeface="Source Sans Pro" panose="020B0503030403020204" pitchFamily="34" charset="0"/>
                  </a:rPr>
                  <a:t>Module CONFORT</a:t>
                </a:r>
              </a:p>
            </p:txBody>
          </p:sp>
        </p:grpSp>
      </p:grpSp>
      <p:grpSp>
        <p:nvGrpSpPr>
          <p:cNvPr id="15" name="Grouper 14"/>
          <p:cNvGrpSpPr/>
          <p:nvPr/>
        </p:nvGrpSpPr>
        <p:grpSpPr>
          <a:xfrm>
            <a:off x="950507" y="2908991"/>
            <a:ext cx="5237642" cy="605333"/>
            <a:chOff x="950507" y="2908991"/>
            <a:chExt cx="5237642" cy="605333"/>
          </a:xfrm>
        </p:grpSpPr>
        <p:cxnSp>
          <p:nvCxnSpPr>
            <p:cNvPr id="58" name="Connecteur droit 57"/>
            <p:cNvCxnSpPr/>
            <p:nvPr/>
          </p:nvCxnSpPr>
          <p:spPr>
            <a:xfrm>
              <a:off x="2442180" y="2933887"/>
              <a:ext cx="3745969" cy="0"/>
            </a:xfrm>
            <a:prstGeom prst="line">
              <a:avLst/>
            </a:prstGeom>
            <a:ln>
              <a:solidFill>
                <a:srgbClr val="00008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950507" y="2933887"/>
              <a:ext cx="977030" cy="0"/>
            </a:xfrm>
            <a:prstGeom prst="line">
              <a:avLst/>
            </a:prstGeom>
            <a:ln>
              <a:solidFill>
                <a:srgbClr val="00008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er 12"/>
            <p:cNvGrpSpPr/>
            <p:nvPr/>
          </p:nvGrpSpPr>
          <p:grpSpPr>
            <a:xfrm>
              <a:off x="950507" y="2908991"/>
              <a:ext cx="5233556" cy="605333"/>
              <a:chOff x="950507" y="2908991"/>
              <a:chExt cx="5233556" cy="605333"/>
            </a:xfrm>
          </p:grpSpPr>
          <p:grpSp>
            <p:nvGrpSpPr>
              <p:cNvPr id="26" name="Grouper 25"/>
              <p:cNvGrpSpPr/>
              <p:nvPr/>
            </p:nvGrpSpPr>
            <p:grpSpPr>
              <a:xfrm>
                <a:off x="3337818" y="3111719"/>
                <a:ext cx="818746" cy="365256"/>
                <a:chOff x="1622329" y="1967953"/>
                <a:chExt cx="1041134" cy="365256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622329" y="1967953"/>
                  <a:ext cx="1041134" cy="365256"/>
                </a:xfrm>
                <a:prstGeom prst="rect">
                  <a:avLst/>
                </a:prstGeom>
                <a:solidFill>
                  <a:srgbClr val="9FD9B4"/>
                </a:solidFill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 bwMode="auto">
                <a:xfrm>
                  <a:off x="1622329" y="2097075"/>
                  <a:ext cx="1041133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80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En option</a:t>
                  </a:r>
                  <a:endParaRPr lang="fr-FR" sz="800" dirty="0">
                    <a:solidFill>
                      <a:schemeClr val="bg1"/>
                    </a:solidFill>
                    <a:latin typeface="Source Sans Pro" pitchFamily="34" charset="0"/>
                  </a:endParaRPr>
                </a:p>
              </p:txBody>
            </p:sp>
          </p:grpSp>
          <p:grpSp>
            <p:nvGrpSpPr>
              <p:cNvPr id="39" name="Grouper 38"/>
              <p:cNvGrpSpPr/>
              <p:nvPr/>
            </p:nvGrpSpPr>
            <p:grpSpPr>
              <a:xfrm>
                <a:off x="4351568" y="3111719"/>
                <a:ext cx="818746" cy="365256"/>
                <a:chOff x="1622329" y="1967953"/>
                <a:chExt cx="1041134" cy="365256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1622329" y="1967953"/>
                  <a:ext cx="1041134" cy="365256"/>
                </a:xfrm>
                <a:prstGeom prst="rect">
                  <a:avLst/>
                </a:prstGeom>
                <a:solidFill>
                  <a:srgbClr val="9FD9B4"/>
                </a:solidFill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 bwMode="auto">
                <a:xfrm>
                  <a:off x="1622329" y="2097075"/>
                  <a:ext cx="1041133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80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En option</a:t>
                  </a:r>
                  <a:endParaRPr lang="fr-FR" sz="800" dirty="0">
                    <a:solidFill>
                      <a:schemeClr val="bg1"/>
                    </a:solidFill>
                    <a:latin typeface="Source Sans Pro" pitchFamily="34" charset="0"/>
                  </a:endParaRPr>
                </a:p>
              </p:txBody>
            </p:sp>
          </p:grpSp>
          <p:grpSp>
            <p:nvGrpSpPr>
              <p:cNvPr id="52" name="Grouper 51"/>
              <p:cNvGrpSpPr/>
              <p:nvPr/>
            </p:nvGrpSpPr>
            <p:grpSpPr>
              <a:xfrm>
                <a:off x="5365317" y="3111719"/>
                <a:ext cx="818746" cy="365256"/>
                <a:chOff x="1622329" y="1967953"/>
                <a:chExt cx="1041134" cy="365256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622329" y="1967953"/>
                  <a:ext cx="1041134" cy="365256"/>
                </a:xfrm>
                <a:prstGeom prst="rect">
                  <a:avLst/>
                </a:prstGeom>
                <a:solidFill>
                  <a:srgbClr val="9FD9B4"/>
                </a:solidFill>
                <a:ln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 bwMode="auto">
                <a:xfrm>
                  <a:off x="1622329" y="2097075"/>
                  <a:ext cx="1041133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80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En option</a:t>
                  </a:r>
                  <a:endParaRPr lang="fr-FR" sz="800" dirty="0">
                    <a:solidFill>
                      <a:schemeClr val="bg1"/>
                    </a:solidFill>
                    <a:latin typeface="Source Sans Pro" pitchFamily="34" charset="0"/>
                  </a:endParaRPr>
                </a:p>
              </p:txBody>
            </p:sp>
          </p:grpSp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4106" y="2965684"/>
                <a:ext cx="624840" cy="548640"/>
              </a:xfrm>
              <a:prstGeom prst="rect">
                <a:avLst/>
              </a:prstGeom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7537" y="2908991"/>
                <a:ext cx="550164" cy="595884"/>
              </a:xfrm>
              <a:prstGeom prst="rect">
                <a:avLst/>
              </a:prstGeom>
            </p:spPr>
          </p:pic>
          <p:sp>
            <p:nvSpPr>
              <p:cNvPr id="77" name="ZoneTexte 76"/>
              <p:cNvSpPr txBox="1"/>
              <p:nvPr/>
            </p:nvSpPr>
            <p:spPr bwMode="auto">
              <a:xfrm>
                <a:off x="950507" y="3080966"/>
                <a:ext cx="105205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pPr eaLnBrk="1" hangingPunct="1"/>
                <a:r>
                  <a:rPr lang="fr-FR" sz="800" b="1" dirty="0">
                    <a:solidFill>
                      <a:srgbClr val="00008F"/>
                    </a:solidFill>
                    <a:latin typeface="Source Sans Pro" panose="020B0503030403020204" pitchFamily="34" charset="0"/>
                  </a:rPr>
                  <a:t>Module OPTIQUE/DENTAIRE</a:t>
                </a:r>
              </a:p>
            </p:txBody>
          </p:sp>
        </p:grpSp>
      </p:grpSp>
      <p:sp>
        <p:nvSpPr>
          <p:cNvPr id="86" name="ZoneTexte 85"/>
          <p:cNvSpPr txBox="1"/>
          <p:nvPr/>
        </p:nvSpPr>
        <p:spPr bwMode="auto">
          <a:xfrm>
            <a:off x="6391178" y="905742"/>
            <a:ext cx="121884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eaLnBrk="1" hangingPunct="1"/>
            <a:r>
              <a:rPr lang="fr-FR" sz="8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Néo = responsable*</a:t>
            </a:r>
            <a:endParaRPr lang="fr-FR" sz="800" dirty="0">
              <a:solidFill>
                <a:srgbClr val="00008F"/>
              </a:solidFill>
              <a:latin typeface="Source Sans Pro" panose="020B0503030403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3A3EEA5-5F54-4378-9637-01D95E02F7FA}"/>
              </a:ext>
            </a:extLst>
          </p:cNvPr>
          <p:cNvSpPr txBox="1"/>
          <p:nvPr/>
        </p:nvSpPr>
        <p:spPr bwMode="auto">
          <a:xfrm>
            <a:off x="919942" y="3697653"/>
            <a:ext cx="669008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r>
              <a:rPr lang="fr-FR" sz="7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*contrat répondant aux obligations réglementaires et proposant les  garanties 100 % santé conformément au calendrier de mise en œuvre de cette réforme.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6BCBB1-F6AD-432C-AA3C-25F742D5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80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7812088" cy="3877733"/>
          </a:xfrm>
          <a:prstGeom prst="rect">
            <a:avLst/>
          </a:prstGeom>
          <a:solidFill>
            <a:srgbClr val="B5D0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modules optionnels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303514" y="727044"/>
            <a:ext cx="1800007" cy="1059696"/>
            <a:chOff x="303514" y="727044"/>
            <a:chExt cx="1800007" cy="105969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89" y="727044"/>
              <a:ext cx="608076" cy="550164"/>
            </a:xfrm>
            <a:prstGeom prst="rect">
              <a:avLst/>
            </a:prstGeom>
          </p:spPr>
        </p:pic>
        <p:grpSp>
          <p:nvGrpSpPr>
            <p:cNvPr id="9" name="Grouper 8"/>
            <p:cNvGrpSpPr/>
            <p:nvPr/>
          </p:nvGrpSpPr>
          <p:grpSpPr>
            <a:xfrm>
              <a:off x="303514" y="1421484"/>
              <a:ext cx="1800007" cy="365256"/>
              <a:chOff x="1622322" y="1967953"/>
              <a:chExt cx="1458781" cy="36525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622322" y="1967953"/>
                <a:ext cx="1458775" cy="365256"/>
              </a:xfrm>
              <a:prstGeom prst="rect">
                <a:avLst/>
              </a:prstGeom>
              <a:solidFill>
                <a:srgbClr val="027180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ZoneTexte 20"/>
              <p:cNvSpPr txBox="1"/>
              <p:nvPr/>
            </p:nvSpPr>
            <p:spPr bwMode="auto">
              <a:xfrm>
                <a:off x="1622328" y="2097075"/>
                <a:ext cx="14587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 eaLnBrk="1" hangingPunct="1"/>
                <a:r>
                  <a:rPr lang="fr-FR" sz="800" b="1" dirty="0">
                    <a:solidFill>
                      <a:schemeClr val="bg1"/>
                    </a:solidFill>
                    <a:latin typeface="Source Sans Pro" pitchFamily="34" charset="0"/>
                  </a:rPr>
                  <a:t>Module HOSPI</a:t>
                </a:r>
                <a:endParaRPr lang="fr-FR" sz="800" dirty="0">
                  <a:solidFill>
                    <a:schemeClr val="bg1"/>
                  </a:solidFill>
                  <a:latin typeface="Source Sans Pro" pitchFamily="34" charset="0"/>
                </a:endParaRPr>
              </a:p>
            </p:txBody>
          </p:sp>
        </p:grpSp>
      </p:grpSp>
      <p:sp>
        <p:nvSpPr>
          <p:cNvPr id="3" name="ZoneTexte 2"/>
          <p:cNvSpPr txBox="1"/>
          <p:nvPr/>
        </p:nvSpPr>
        <p:spPr bwMode="auto">
          <a:xfrm>
            <a:off x="303523" y="1893509"/>
            <a:ext cx="180000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defTabSz="1208485">
              <a:spcAft>
                <a:spcPts val="375"/>
              </a:spcAft>
              <a:buClr>
                <a:srgbClr val="00008F"/>
              </a:buClr>
              <a:buSzPct val="150000"/>
              <a:defRPr/>
            </a:pPr>
            <a:r>
              <a:rPr lang="fr-FR" sz="1000" dirty="0">
                <a:latin typeface="Source Sans Pro" panose="020B0503030403020204" pitchFamily="34" charset="0"/>
              </a:rPr>
              <a:t>Meilleure prise en charge</a:t>
            </a:r>
          </a:p>
          <a:p>
            <a:pPr marL="72000" indent="-72000" defTabSz="1208485">
              <a:spcAft>
                <a:spcPts val="0"/>
              </a:spcAft>
              <a:buClr>
                <a:srgbClr val="00008F"/>
              </a:buClr>
              <a:buSzPct val="100000"/>
              <a:buFont typeface="Arial" charset="0"/>
              <a:buChar char="•"/>
              <a:defRPr/>
            </a:pPr>
            <a:r>
              <a:rPr lang="fr-FR" sz="1000" dirty="0">
                <a:latin typeface="Source Sans Pro" panose="020B0503030403020204" pitchFamily="34" charset="0"/>
              </a:rPr>
              <a:t>des frais d’hospitalisation et de la chambre particulière</a:t>
            </a:r>
          </a:p>
        </p:txBody>
      </p:sp>
      <p:sp>
        <p:nvSpPr>
          <p:cNvPr id="27" name="ZoneTexte 26"/>
          <p:cNvSpPr txBox="1"/>
          <p:nvPr/>
        </p:nvSpPr>
        <p:spPr bwMode="auto">
          <a:xfrm>
            <a:off x="2384740" y="1893509"/>
            <a:ext cx="310267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defTabSz="1208485">
              <a:spcAft>
                <a:spcPts val="375"/>
              </a:spcAft>
              <a:buClr>
                <a:srgbClr val="00008F"/>
              </a:buClr>
              <a:buSzPct val="150000"/>
              <a:defRPr/>
            </a:pPr>
            <a:r>
              <a:rPr lang="fr-FR" sz="1000" dirty="0">
                <a:latin typeface="Source Sans Pro" panose="020B0503030403020204" pitchFamily="34" charset="0"/>
              </a:rPr>
              <a:t>Meilleure prise en charge</a:t>
            </a:r>
          </a:p>
          <a:p>
            <a:pPr marL="72000" indent="-72000" defTabSz="1208485">
              <a:spcAft>
                <a:spcPts val="375"/>
              </a:spcAft>
              <a:buClr>
                <a:srgbClr val="00008F"/>
              </a:buClr>
              <a:buSzPct val="100000"/>
              <a:buFont typeface="Arial" charset="0"/>
              <a:buChar char="•"/>
              <a:defRPr/>
            </a:pPr>
            <a:r>
              <a:rPr lang="fr-FR" sz="1000" dirty="0">
                <a:latin typeface="Source Sans Pro" panose="020B0503030403020204" pitchFamily="34" charset="0"/>
              </a:rPr>
              <a:t>des médicaments</a:t>
            </a:r>
          </a:p>
          <a:p>
            <a:pPr marL="72000" indent="-72000" defTabSz="1208485">
              <a:spcAft>
                <a:spcPts val="375"/>
              </a:spcAft>
              <a:buClr>
                <a:srgbClr val="00008F"/>
              </a:buClr>
              <a:buSzPct val="100000"/>
              <a:buFont typeface="Arial" charset="0"/>
              <a:buChar char="•"/>
              <a:defRPr/>
            </a:pPr>
            <a:r>
              <a:rPr lang="fr-FR" sz="1000" dirty="0">
                <a:latin typeface="Source Sans Pro" panose="020B0503030403020204" pitchFamily="34" charset="0"/>
              </a:rPr>
              <a:t>des consultations de spécialistes et de médecine douce </a:t>
            </a:r>
          </a:p>
          <a:p>
            <a:pPr marL="72000" indent="-72000" defTabSz="1208485">
              <a:spcAft>
                <a:spcPts val="375"/>
              </a:spcAft>
              <a:buClr>
                <a:srgbClr val="00008F"/>
              </a:buClr>
              <a:buSzPct val="100000"/>
              <a:buFont typeface="Arial" charset="0"/>
              <a:buChar char="•"/>
              <a:defRPr/>
            </a:pPr>
            <a:r>
              <a:rPr lang="fr-FR" sz="1000" dirty="0">
                <a:latin typeface="Source Sans Pro" panose="020B0503030403020204" pitchFamily="34" charset="0"/>
              </a:rPr>
              <a:t>des cures thermales</a:t>
            </a:r>
          </a:p>
          <a:p>
            <a:pPr defTabSz="1208485">
              <a:spcAft>
                <a:spcPts val="375"/>
              </a:spcAft>
              <a:buClr>
                <a:srgbClr val="00008F"/>
              </a:buClr>
              <a:buSzPct val="100000"/>
              <a:defRPr/>
            </a:pPr>
            <a:r>
              <a:rPr lang="fr-FR" sz="1000" dirty="0">
                <a:latin typeface="Source Sans Pro" panose="020B0503030403020204" pitchFamily="34" charset="0"/>
              </a:rPr>
              <a:t>Forfait pour le  traitement de la  DMLA et l’ostéodensitométrie prescrits et non pris en charge </a:t>
            </a:r>
            <a:br>
              <a:rPr lang="fr-FR" sz="1000" dirty="0">
                <a:latin typeface="Source Sans Pro" panose="020B0503030403020204" pitchFamily="34" charset="0"/>
              </a:rPr>
            </a:br>
            <a:r>
              <a:rPr lang="fr-FR" sz="1000" dirty="0">
                <a:latin typeface="Source Sans Pro" panose="020B0503030403020204" pitchFamily="34" charset="0"/>
              </a:rPr>
              <a:t>par la SS</a:t>
            </a:r>
          </a:p>
          <a:p>
            <a:pPr defTabSz="1208485">
              <a:spcAft>
                <a:spcPts val="375"/>
              </a:spcAft>
              <a:buClr>
                <a:srgbClr val="00008F"/>
              </a:buClr>
              <a:buSzPct val="100000"/>
              <a:defRPr/>
            </a:pPr>
            <a:r>
              <a:rPr lang="fr-FR" sz="1000" dirty="0">
                <a:latin typeface="Source Sans Pro" panose="020B0503030403020204" pitchFamily="34" charset="0"/>
              </a:rPr>
              <a:t>Donne les garanties de la formule supérieure en audiologie</a:t>
            </a:r>
          </a:p>
          <a:p>
            <a:pPr marL="214313" indent="-214313" defTabSz="1208485">
              <a:spcAft>
                <a:spcPts val="375"/>
              </a:spcAft>
              <a:buClr>
                <a:srgbClr val="00008F"/>
              </a:buClr>
              <a:buSzPct val="150000"/>
              <a:buFont typeface="Arial" charset="0"/>
              <a:buChar char="•"/>
              <a:defRPr/>
            </a:pPr>
            <a:endParaRPr lang="fr-FR" sz="1000" dirty="0">
              <a:latin typeface="Source Sans Pro" panose="020B0503030403020204" pitchFamily="34" charset="0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2384742" y="648569"/>
            <a:ext cx="2983080" cy="1138171"/>
            <a:chOff x="2384742" y="648569"/>
            <a:chExt cx="2983080" cy="1138171"/>
          </a:xfrm>
        </p:grpSpPr>
        <p:grpSp>
          <p:nvGrpSpPr>
            <p:cNvPr id="24" name="Grouper 23"/>
            <p:cNvGrpSpPr/>
            <p:nvPr/>
          </p:nvGrpSpPr>
          <p:grpSpPr>
            <a:xfrm>
              <a:off x="2384742" y="1421484"/>
              <a:ext cx="2983080" cy="365256"/>
              <a:chOff x="1622329" y="1967953"/>
              <a:chExt cx="2417581" cy="36525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22329" y="1967953"/>
                <a:ext cx="2417581" cy="365256"/>
              </a:xfrm>
              <a:prstGeom prst="rect">
                <a:avLst/>
              </a:prstGeom>
              <a:solidFill>
                <a:srgbClr val="00AEC6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/>
              <p:cNvSpPr txBox="1"/>
              <p:nvPr/>
            </p:nvSpPr>
            <p:spPr bwMode="auto">
              <a:xfrm>
                <a:off x="1622329" y="2097075"/>
                <a:ext cx="241758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 eaLnBrk="1" hangingPunct="1"/>
                <a:r>
                  <a:rPr lang="fr-FR" sz="800" b="1" dirty="0">
                    <a:solidFill>
                      <a:schemeClr val="bg1"/>
                    </a:solidFill>
                    <a:latin typeface="Source Sans Pro" pitchFamily="34" charset="0"/>
                  </a:rPr>
                  <a:t>Module CONFORT</a:t>
                </a:r>
                <a:endParaRPr lang="fr-FR" sz="800" dirty="0">
                  <a:solidFill>
                    <a:schemeClr val="bg1"/>
                  </a:solidFill>
                  <a:latin typeface="Source Sans Pro" pitchFamily="34" charset="0"/>
                </a:endParaRPr>
              </a:p>
            </p:txBody>
          </p:sp>
        </p:grp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648569"/>
              <a:ext cx="624840" cy="659892"/>
            </a:xfrm>
            <a:prstGeom prst="rect">
              <a:avLst/>
            </a:prstGeom>
          </p:spPr>
        </p:pic>
      </p:grpSp>
      <p:sp>
        <p:nvSpPr>
          <p:cNvPr id="32" name="ZoneTexte 31"/>
          <p:cNvSpPr txBox="1"/>
          <p:nvPr/>
        </p:nvSpPr>
        <p:spPr bwMode="auto">
          <a:xfrm>
            <a:off x="5602271" y="1893509"/>
            <a:ext cx="2057058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72000" indent="-72000" defTabSz="1208485">
              <a:spcAft>
                <a:spcPts val="375"/>
              </a:spcAft>
              <a:buClr>
                <a:srgbClr val="00008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latin typeface="Source Sans Pro" panose="020B0503030403020204" pitchFamily="34" charset="0"/>
              </a:rPr>
              <a:t>Remboursements plus importants sur ces postes récurrents et des garanties qui augmentent dans le temps</a:t>
            </a:r>
          </a:p>
          <a:p>
            <a:pPr marL="72000" indent="-72000" defTabSz="1208485">
              <a:spcAft>
                <a:spcPts val="375"/>
              </a:spcAft>
              <a:buClr>
                <a:srgbClr val="00008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000" dirty="0">
                <a:latin typeface="Source Sans Pro" panose="020B0503030403020204" pitchFamily="34" charset="0"/>
              </a:rPr>
              <a:t>Orthodontie adultes dès la formule Ma Santé 150 % Néo avec module Optique Dentaire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5602270" y="727044"/>
            <a:ext cx="1975818" cy="1059696"/>
            <a:chOff x="5602270" y="727044"/>
            <a:chExt cx="1975818" cy="1059696"/>
          </a:xfrm>
        </p:grpSpPr>
        <p:grpSp>
          <p:nvGrpSpPr>
            <p:cNvPr id="29" name="Grouper 28"/>
            <p:cNvGrpSpPr/>
            <p:nvPr/>
          </p:nvGrpSpPr>
          <p:grpSpPr>
            <a:xfrm>
              <a:off x="5602270" y="1421484"/>
              <a:ext cx="1975818" cy="365256"/>
              <a:chOff x="1622328" y="1967953"/>
              <a:chExt cx="1601264" cy="36525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22328" y="1967953"/>
                <a:ext cx="1601264" cy="365256"/>
              </a:xfrm>
              <a:prstGeom prst="rect">
                <a:avLst/>
              </a:prstGeom>
              <a:solidFill>
                <a:srgbClr val="9FD9B4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ZoneTexte 30"/>
              <p:cNvSpPr txBox="1"/>
              <p:nvPr/>
            </p:nvSpPr>
            <p:spPr bwMode="auto">
              <a:xfrm>
                <a:off x="1622328" y="2097076"/>
                <a:ext cx="1601263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 eaLnBrk="1" hangingPunct="1"/>
                <a:r>
                  <a:rPr lang="fr-FR" sz="800" b="1" dirty="0">
                    <a:solidFill>
                      <a:schemeClr val="bg1"/>
                    </a:solidFill>
                    <a:latin typeface="Source Sans Pro" pitchFamily="34" charset="0"/>
                  </a:rPr>
                  <a:t>Module OPTIQUE/DENTAIRE</a:t>
                </a:r>
                <a:endParaRPr lang="fr-FR" sz="800" dirty="0">
                  <a:solidFill>
                    <a:schemeClr val="bg1"/>
                  </a:solidFill>
                  <a:latin typeface="Source Sans Pro" pitchFamily="34" charset="0"/>
                </a:endParaRPr>
              </a:p>
            </p:txBody>
          </p:sp>
        </p:grp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325" y="783737"/>
              <a:ext cx="624840" cy="548640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768" y="727044"/>
              <a:ext cx="550164" cy="595884"/>
            </a:xfrm>
            <a:prstGeom prst="rect">
              <a:avLst/>
            </a:prstGeom>
          </p:spPr>
        </p:pic>
      </p:grpSp>
      <p:cxnSp>
        <p:nvCxnSpPr>
          <p:cNvPr id="37" name="Connecteur droit 36"/>
          <p:cNvCxnSpPr/>
          <p:nvPr/>
        </p:nvCxnSpPr>
        <p:spPr>
          <a:xfrm>
            <a:off x="2223111" y="891890"/>
            <a:ext cx="0" cy="2795207"/>
          </a:xfrm>
          <a:prstGeom prst="line">
            <a:avLst/>
          </a:prstGeom>
          <a:ln>
            <a:solidFill>
              <a:srgbClr val="0000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487420" y="891890"/>
            <a:ext cx="0" cy="2795207"/>
          </a:xfrm>
          <a:prstGeom prst="line">
            <a:avLst/>
          </a:prstGeom>
          <a:ln>
            <a:solidFill>
              <a:srgbClr val="0000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0D4065-F84B-4924-AF18-E2D9DC20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09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13" y="638175"/>
            <a:ext cx="2160587" cy="3076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eaLnBrk="1" hangingPunct="1"/>
            <a:r>
              <a:rPr lang="fr-FR" sz="20000" b="1" dirty="0">
                <a:solidFill>
                  <a:srgbClr val="9FD9B4"/>
                </a:solidFill>
                <a:latin typeface="+mj-lt"/>
                <a:cs typeface="Sakkal Majalla" pitchFamily="2" charset="-78"/>
              </a:rPr>
              <a:t>4</a:t>
            </a:r>
            <a:endParaRPr lang="fr-FR" sz="20000" dirty="0">
              <a:solidFill>
                <a:srgbClr val="9FD9B4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0" y="1959411"/>
            <a:ext cx="78120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lvl="1" indent="0" algn="ctr" eaLnBrk="1" hangingPunct="1"/>
            <a:r>
              <a:rPr lang="fr-FR" sz="3000" dirty="0">
                <a:solidFill>
                  <a:schemeClr val="bg1"/>
                </a:solidFill>
                <a:latin typeface="+mj-lt"/>
              </a:rPr>
              <a:t>Assistance et services AXA</a:t>
            </a:r>
          </a:p>
        </p:txBody>
      </p:sp>
    </p:spTree>
    <p:extLst>
      <p:ext uri="{BB962C8B-B14F-4D97-AF65-F5344CB8AC3E}">
        <p14:creationId xmlns:p14="http://schemas.microsoft.com/office/powerpoint/2010/main" val="90949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Sommaire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L’offre commerciale Assurance santé pour votre commune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79613" y="1305894"/>
            <a:ext cx="5081588" cy="2241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0000" eaLnBrk="1" hangingPunct="1">
              <a:spcBef>
                <a:spcPts val="1000"/>
              </a:spcBef>
              <a:tabLst>
                <a:tab pos="810000" algn="l"/>
              </a:tabLst>
              <a:defRPr/>
            </a:pPr>
            <a:r>
              <a:rPr lang="fr-FR" dirty="0">
                <a:solidFill>
                  <a:srgbClr val="00008F"/>
                </a:solidFill>
                <a:latin typeface="+mj-lt"/>
              </a:rPr>
              <a:t>1.</a:t>
            </a:r>
            <a:r>
              <a:rPr lang="fr-FR" dirty="0">
                <a:latin typeface="+mj-lt"/>
              </a:rPr>
              <a:t>	Votre santé, un objectif commun		</a:t>
            </a:r>
            <a:r>
              <a:rPr lang="fr-FR" dirty="0">
                <a:latin typeface="+mj-lt"/>
                <a:hlinkClick r:id="rId4" action="ppaction://hlinksldjump"/>
              </a:rPr>
              <a:t>P.03</a:t>
            </a:r>
            <a:endParaRPr lang="fr-FR" dirty="0">
              <a:latin typeface="+mj-lt"/>
            </a:endParaRPr>
          </a:p>
          <a:p>
            <a:pPr defTabSz="1080000" eaLnBrk="1" hangingPunct="1">
              <a:spcBef>
                <a:spcPts val="1000"/>
              </a:spcBef>
              <a:tabLst>
                <a:tab pos="810000" algn="l"/>
              </a:tabLst>
              <a:defRPr/>
            </a:pPr>
            <a:r>
              <a:rPr lang="fr-FR" dirty="0">
                <a:solidFill>
                  <a:srgbClr val="00008F"/>
                </a:solidFill>
                <a:latin typeface="+mj-lt"/>
              </a:rPr>
              <a:t>2.</a:t>
            </a:r>
            <a:r>
              <a:rPr lang="fr-FR" dirty="0">
                <a:latin typeface="+mj-lt"/>
              </a:rPr>
              <a:t>	</a:t>
            </a:r>
            <a:r>
              <a:rPr lang="fr-FR" dirty="0">
                <a:latin typeface="Source Sans Pro" panose="020B0503030403020204" pitchFamily="34" charset="0"/>
              </a:rPr>
              <a:t>Qu’est ce que l’offre commerciale </a:t>
            </a:r>
            <a:br>
              <a:rPr lang="fr-FR" dirty="0">
                <a:latin typeface="Source Sans Pro" panose="020B0503030403020204" pitchFamily="34" charset="0"/>
              </a:rPr>
            </a:br>
            <a:r>
              <a:rPr lang="fr-FR" dirty="0">
                <a:latin typeface="Source Sans Pro" panose="020B0503030403020204" pitchFamily="34" charset="0"/>
              </a:rPr>
              <a:t>	Assurance santé pour votre commune ?	</a:t>
            </a:r>
            <a:r>
              <a:rPr lang="fr-FR" u="sng" dirty="0">
                <a:solidFill>
                  <a:srgbClr val="027180"/>
                </a:solidFill>
                <a:latin typeface="+mj-l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</a:t>
            </a:r>
            <a:r>
              <a:rPr lang="fr-FR" u="sng" dirty="0">
                <a:solidFill>
                  <a:srgbClr val="027180"/>
                </a:solidFill>
                <a:latin typeface="+mj-lt"/>
              </a:rPr>
              <a:t>1</a:t>
            </a:r>
            <a:r>
              <a:rPr lang="fr-FR" u="sng" dirty="0">
                <a:solidFill>
                  <a:srgbClr val="027180"/>
                </a:solidFill>
                <a:latin typeface="+mj-l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</a:t>
            </a:r>
            <a:endParaRPr lang="fr-FR" u="sng" dirty="0">
              <a:solidFill>
                <a:srgbClr val="027180"/>
              </a:solidFill>
              <a:latin typeface="+mj-lt"/>
            </a:endParaRPr>
          </a:p>
          <a:p>
            <a:pPr defTabSz="1080000" eaLnBrk="1" hangingPunct="1">
              <a:spcBef>
                <a:spcPts val="1000"/>
              </a:spcBef>
              <a:tabLst>
                <a:tab pos="810000" algn="l"/>
              </a:tabLst>
              <a:defRPr/>
            </a:pPr>
            <a:r>
              <a:rPr lang="fr-FR" dirty="0">
                <a:solidFill>
                  <a:srgbClr val="00008F"/>
                </a:solidFill>
                <a:latin typeface="+mj-lt"/>
              </a:rPr>
              <a:t>3.</a:t>
            </a:r>
            <a:r>
              <a:rPr lang="fr-FR" dirty="0">
                <a:latin typeface="+mj-lt"/>
              </a:rPr>
              <a:t>	</a:t>
            </a:r>
            <a:r>
              <a:rPr lang="fr-FR" dirty="0">
                <a:latin typeface="Source Sans Pro" panose="020B0503030403020204" pitchFamily="34" charset="0"/>
              </a:rPr>
              <a:t>L’offre Ma Santé</a:t>
            </a:r>
            <a:r>
              <a:rPr lang="fr-FR" dirty="0">
                <a:latin typeface="+mj-lt"/>
              </a:rPr>
              <a:t>			</a:t>
            </a:r>
            <a:r>
              <a:rPr lang="fr-FR" dirty="0">
                <a:latin typeface="+mj-lt"/>
                <a:hlinkClick r:id="rId7" action="ppaction://hlinksldjump"/>
              </a:rPr>
              <a:t>P.12</a:t>
            </a:r>
            <a:endParaRPr lang="fr-FR" dirty="0">
              <a:latin typeface="+mj-lt"/>
            </a:endParaRPr>
          </a:p>
          <a:p>
            <a:pPr defTabSz="1080000" eaLnBrk="1" hangingPunct="1">
              <a:spcBef>
                <a:spcPts val="1000"/>
              </a:spcBef>
              <a:tabLst>
                <a:tab pos="810000" algn="l"/>
              </a:tabLst>
              <a:defRPr/>
            </a:pPr>
            <a:r>
              <a:rPr lang="fr-FR" dirty="0">
                <a:solidFill>
                  <a:srgbClr val="00008F"/>
                </a:solidFill>
                <a:latin typeface="+mj-lt"/>
              </a:rPr>
              <a:t>4.</a:t>
            </a:r>
            <a:r>
              <a:rPr lang="fr-FR" dirty="0">
                <a:latin typeface="+mj-lt"/>
              </a:rPr>
              <a:t>	</a:t>
            </a:r>
            <a:r>
              <a:rPr lang="fr-FR" dirty="0">
                <a:latin typeface="Source Sans Pro" panose="020B0503030403020204" pitchFamily="34" charset="0"/>
              </a:rPr>
              <a:t>Assistance et services AXA		</a:t>
            </a:r>
            <a:r>
              <a:rPr lang="fr-FR" u="sng" dirty="0">
                <a:solidFill>
                  <a:srgbClr val="027180"/>
                </a:solidFill>
                <a:latin typeface="+mj-lt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P.1</a:t>
            </a:r>
            <a:r>
              <a:rPr lang="fr-FR" u="sng" dirty="0">
                <a:solidFill>
                  <a:srgbClr val="027180"/>
                </a:solidFill>
                <a:latin typeface="+mj-lt"/>
              </a:rPr>
              <a:t>9</a:t>
            </a:r>
          </a:p>
          <a:p>
            <a:pPr defTabSz="1080000" eaLnBrk="1" hangingPunct="1">
              <a:spcBef>
                <a:spcPts val="1000"/>
              </a:spcBef>
              <a:tabLst>
                <a:tab pos="810000" algn="l"/>
              </a:tabLst>
              <a:defRPr/>
            </a:pPr>
            <a:r>
              <a:rPr lang="fr-FR" dirty="0">
                <a:solidFill>
                  <a:srgbClr val="00008F"/>
                </a:solidFill>
                <a:latin typeface="+mj-lt"/>
              </a:rPr>
              <a:t>5.</a:t>
            </a:r>
            <a:r>
              <a:rPr lang="fr-FR" dirty="0">
                <a:latin typeface="+mj-lt"/>
              </a:rPr>
              <a:t>	</a:t>
            </a:r>
            <a:r>
              <a:rPr lang="fr-FR" dirty="0">
                <a:latin typeface="Source Sans Pro" panose="020B0503030403020204" pitchFamily="34" charset="0"/>
              </a:rPr>
              <a:t>AXA, au plus proche de chez vous</a:t>
            </a:r>
            <a:r>
              <a:rPr lang="fr-FR" dirty="0">
                <a:latin typeface="+mj-lt"/>
                <a:ea typeface="Arial" charset="0"/>
              </a:rPr>
              <a:t> </a:t>
            </a:r>
            <a:r>
              <a:rPr lang="fr-FR" dirty="0">
                <a:latin typeface="+mj-lt"/>
              </a:rPr>
              <a:t>	</a:t>
            </a:r>
            <a:r>
              <a:rPr lang="fr-FR" dirty="0">
                <a:solidFill>
                  <a:srgbClr val="FF0000"/>
                </a:solidFill>
                <a:latin typeface="+mj-l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</a:t>
            </a:r>
            <a:r>
              <a:rPr lang="fr-FR" u="sng" dirty="0">
                <a:solidFill>
                  <a:srgbClr val="FF0000"/>
                </a:solidFill>
                <a:latin typeface="+mj-l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fr-FR" u="sng" dirty="0">
                <a:solidFill>
                  <a:srgbClr val="FF0000"/>
                </a:solidFill>
                <a:latin typeface="+mj-lt"/>
              </a:rPr>
              <a:t>6</a:t>
            </a:r>
          </a:p>
          <a:p>
            <a:pPr defTabSz="1080000" eaLnBrk="1" hangingPunct="1">
              <a:spcBef>
                <a:spcPts val="1000"/>
              </a:spcBef>
              <a:tabLst>
                <a:tab pos="810000" algn="l"/>
              </a:tabLst>
              <a:defRPr/>
            </a:pPr>
            <a:endParaRPr lang="fr-FR" u="sng" dirty="0">
              <a:solidFill>
                <a:srgbClr val="027180"/>
              </a:solidFill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943485-ED79-451D-A621-0F81A31ED4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2629" y="4001294"/>
            <a:ext cx="3436408" cy="233362"/>
          </a:xfrm>
        </p:spPr>
        <p:txBody>
          <a:bodyPr/>
          <a:lstStyle/>
          <a:p>
            <a:r>
              <a:rPr lang="fr-FR" dirty="0"/>
              <a:t>offre commerciale Assurance santé pour votre commune janvier 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texte 1">
            <a:extLst>
              <a:ext uri="{FF2B5EF4-FFF2-40B4-BE49-F238E27FC236}">
                <a16:creationId xmlns:a16="http://schemas.microsoft.com/office/drawing/2014/main" id="{EFBDB35B-404B-4BB3-BD83-EDA944867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44" y="344065"/>
            <a:ext cx="6031708" cy="29491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rgbClr val="00008F"/>
                </a:solidFill>
                <a:latin typeface="Source Sans Pro" panose="020B0503030403020204" pitchFamily="34" charset="0"/>
              </a:rPr>
              <a:t>L’offre Ma Santé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E3FEC265-FDB9-4225-A767-42601BF757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744" y="751874"/>
            <a:ext cx="6987508" cy="4038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153" dirty="0">
                <a:solidFill>
                  <a:srgbClr val="9EBEB1"/>
                </a:solidFill>
                <a:latin typeface="Publico Headline Web Bold" panose="02040802060504060203" pitchFamily="18" charset="0"/>
                <a:cs typeface="Arial" charset="0"/>
              </a:rPr>
              <a:t>Des remboursements adaptés et des </a:t>
            </a:r>
            <a:r>
              <a:rPr lang="fr-FR" sz="1153" dirty="0">
                <a:solidFill>
                  <a:srgbClr val="9FD9B4"/>
                </a:solidFill>
                <a:latin typeface="Publico Headline Web Bold" panose="02040802060504060203" pitchFamily="18" charset="0"/>
                <a:cs typeface="Arial" charset="0"/>
              </a:rPr>
              <a:t> services santé inclus sur toutes les formules</a:t>
            </a:r>
          </a:p>
          <a:p>
            <a:pPr>
              <a:lnSpc>
                <a:spcPct val="100000"/>
              </a:lnSpc>
            </a:pPr>
            <a:endParaRPr lang="fr-FR" sz="1153" dirty="0">
              <a:solidFill>
                <a:srgbClr val="9FD9B4"/>
              </a:solidFill>
              <a:latin typeface="Publico Headline Web Bold" panose="02040802060504060203" pitchFamily="18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fr-FR" dirty="0"/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FAF0119-E104-46E9-8934-5DB3CEB68F39}"/>
              </a:ext>
            </a:extLst>
          </p:cNvPr>
          <p:cNvCxnSpPr>
            <a:cxnSpLocks/>
          </p:cNvCxnSpPr>
          <p:nvPr/>
        </p:nvCxnSpPr>
        <p:spPr>
          <a:xfrm>
            <a:off x="2637067" y="1054093"/>
            <a:ext cx="0" cy="554496"/>
          </a:xfrm>
          <a:prstGeom prst="line">
            <a:avLst/>
          </a:prstGeom>
          <a:ln w="12700">
            <a:solidFill>
              <a:srgbClr val="9EBE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DA01A3B-7F7E-46DD-A1C8-E63F56E6D05E}"/>
              </a:ext>
            </a:extLst>
          </p:cNvPr>
          <p:cNvGrpSpPr/>
          <p:nvPr/>
        </p:nvGrpSpPr>
        <p:grpSpPr>
          <a:xfrm>
            <a:off x="377719" y="1044058"/>
            <a:ext cx="7024724" cy="558367"/>
            <a:chOff x="587375" y="1630044"/>
            <a:chExt cx="10967405" cy="871753"/>
          </a:xfrm>
        </p:grpSpPr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C18892A2-7158-4A00-B2B5-3788910E91D5}"/>
                </a:ext>
              </a:extLst>
            </p:cNvPr>
            <p:cNvSpPr txBox="1"/>
            <p:nvPr/>
          </p:nvSpPr>
          <p:spPr bwMode="auto">
            <a:xfrm>
              <a:off x="587375" y="1649383"/>
              <a:ext cx="3353174" cy="64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defTabSz="585455">
                <a:defRPr/>
              </a:pPr>
              <a:r>
                <a:rPr lang="fr-FR" sz="897" dirty="0">
                  <a:latin typeface="Source Sans Pro" panose="020B0503030403020204" pitchFamily="34" charset="0"/>
                  <a:cs typeface="Arial" panose="020B0604020202020204" pitchFamily="34" charset="0"/>
                </a:rPr>
                <a:t>Une offre </a:t>
              </a:r>
              <a:r>
                <a:rPr lang="fr-FR" sz="897" b="1" dirty="0">
                  <a:solidFill>
                    <a:schemeClr val="tx2"/>
                  </a:solidFill>
                  <a:latin typeface="Source Sans Pro" panose="020B0503030403020204" pitchFamily="34" charset="0"/>
                  <a:cs typeface="Arial" panose="020B0604020202020204" pitchFamily="34" charset="0"/>
                </a:rPr>
                <a:t>sans questionnaire médical</a:t>
              </a:r>
              <a:br>
                <a:rPr lang="fr-FR" sz="897" b="1" dirty="0">
                  <a:latin typeface="Source Sans Pro" panose="020B0503030403020204" pitchFamily="34" charset="0"/>
                  <a:cs typeface="Arial" panose="020B0604020202020204" pitchFamily="34" charset="0"/>
                </a:rPr>
              </a:br>
              <a:r>
                <a:rPr lang="fr-FR" sz="897" dirty="0">
                  <a:latin typeface="Source Sans Pro" panose="020B0503030403020204" pitchFamily="34" charset="0"/>
                  <a:cs typeface="Arial" panose="020B0604020202020204" pitchFamily="34" charset="0"/>
                </a:rPr>
                <a:t>et avec possibilité de </a:t>
              </a:r>
              <a:r>
                <a:rPr lang="fr-FR" sz="897" b="1" dirty="0">
                  <a:solidFill>
                    <a:schemeClr val="tx2"/>
                  </a:solidFill>
                  <a:latin typeface="Source Sans Pro" panose="020B0503030403020204" pitchFamily="34" charset="0"/>
                  <a:cs typeface="Arial" panose="020B0604020202020204" pitchFamily="34" charset="0"/>
                </a:rPr>
                <a:t>déduction des cotisations</a:t>
              </a:r>
              <a:r>
                <a:rPr lang="fr-FR" sz="897" b="1" dirty="0">
                  <a:latin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r>
                <a:rPr lang="fr-FR" sz="897" dirty="0">
                  <a:latin typeface="Source Sans Pro" panose="020B0503030403020204" pitchFamily="34" charset="0"/>
                  <a:cs typeface="Arial" panose="020B0604020202020204" pitchFamily="34" charset="0"/>
                </a:rPr>
                <a:t>avec le dispositif fiscal Madelin.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369972B-4205-427E-95BB-37FC36EA7EF2}"/>
                </a:ext>
              </a:extLst>
            </p:cNvPr>
            <p:cNvSpPr txBox="1"/>
            <p:nvPr/>
          </p:nvSpPr>
          <p:spPr bwMode="auto">
            <a:xfrm>
              <a:off x="4394490" y="1639669"/>
              <a:ext cx="3365210" cy="86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defTabSz="585455">
                <a:defRPr/>
              </a:pPr>
              <a:r>
                <a:rPr lang="fr-FR" sz="897" dirty="0">
                  <a:latin typeface="Source Sans Pro" panose="020B0503030403020204" pitchFamily="34" charset="0"/>
                  <a:cs typeface="Arial" panose="020B0604020202020204" pitchFamily="34" charset="0"/>
                </a:rPr>
                <a:t>3 formules proposées avec 3 renforts pour </a:t>
              </a:r>
              <a:r>
                <a:rPr lang="fr-FR" sz="897" b="1" dirty="0">
                  <a:solidFill>
                    <a:schemeClr val="tx2"/>
                  </a:solidFill>
                  <a:latin typeface="Source Sans Pro" panose="020B0503030403020204" pitchFamily="34" charset="0"/>
                  <a:cs typeface="Arial" panose="020B0604020202020204" pitchFamily="34" charset="0"/>
                </a:rPr>
                <a:t>bénéficier des meilleurs remboursements :   </a:t>
              </a:r>
              <a:r>
                <a:rPr lang="fr-FR" sz="897" dirty="0">
                  <a:latin typeface="Source Sans Pro" panose="020B0503030403020204" pitchFamily="34" charset="0"/>
                  <a:cs typeface="Arial" panose="020B0604020202020204" pitchFamily="34" charset="0"/>
                </a:rPr>
                <a:t>hospitalisation, médecine douce,  optique,  dentaire. 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43DFFBBD-6BF9-4926-B05B-FA832724318D}"/>
                </a:ext>
              </a:extLst>
            </p:cNvPr>
            <p:cNvSpPr txBox="1"/>
            <p:nvPr/>
          </p:nvSpPr>
          <p:spPr bwMode="auto">
            <a:xfrm>
              <a:off x="8201606" y="1630044"/>
              <a:ext cx="3353174" cy="86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defTabSz="585455">
                <a:defRPr/>
              </a:pPr>
              <a:r>
                <a:rPr lang="fr-FR" sz="897" dirty="0">
                  <a:latin typeface="Source Sans Pro" panose="020B0503030403020204" pitchFamily="34" charset="0"/>
                  <a:cs typeface="Arial" panose="020B0604020202020204" pitchFamily="34" charset="0"/>
                </a:rPr>
                <a:t>Des remboursements hospitalisation, médecine douce, optique et dentaire </a:t>
              </a:r>
            </a:p>
            <a:p>
              <a:pPr defTabSz="585455">
                <a:defRPr/>
              </a:pPr>
              <a:r>
                <a:rPr lang="fr-FR" sz="897" dirty="0">
                  <a:latin typeface="Source Sans Pro" panose="020B0503030403020204" pitchFamily="34" charset="0"/>
                  <a:cs typeface="Arial" panose="020B0604020202020204" pitchFamily="34" charset="0"/>
                </a:rPr>
                <a:t>qui peuvent augmenter dans le temps grâce</a:t>
              </a:r>
            </a:p>
            <a:p>
              <a:pPr defTabSz="585455">
                <a:defRPr/>
              </a:pPr>
              <a:r>
                <a:rPr lang="fr-FR" sz="897" dirty="0">
                  <a:latin typeface="Source Sans Pro" panose="020B0503030403020204" pitchFamily="34" charset="0"/>
                  <a:cs typeface="Arial" panose="020B0604020202020204" pitchFamily="34" charset="0"/>
                </a:rPr>
                <a:t>à</a:t>
              </a:r>
              <a:r>
                <a:rPr lang="fr-FR" sz="897" dirty="0">
                  <a:solidFill>
                    <a:schemeClr val="tx2"/>
                  </a:solidFill>
                  <a:latin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r>
                <a:rPr lang="fr-FR" sz="897" b="1" dirty="0">
                  <a:solidFill>
                    <a:schemeClr val="tx2"/>
                  </a:solidFill>
                  <a:latin typeface="Source Sans Pro" panose="020B0503030403020204" pitchFamily="34" charset="0"/>
                  <a:cs typeface="Arial" panose="020B0604020202020204" pitchFamily="34" charset="0"/>
                </a:rPr>
                <a:t>votre fidélité</a:t>
              </a:r>
              <a:r>
                <a:rPr lang="fr-FR" sz="897" dirty="0">
                  <a:latin typeface="Source Sans Pro" panose="020B0503030403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1BBAAD80-E01E-40CD-AEAE-76A47E6FA257}"/>
              </a:ext>
            </a:extLst>
          </p:cNvPr>
          <p:cNvCxnSpPr>
            <a:cxnSpLocks/>
          </p:cNvCxnSpPr>
          <p:nvPr/>
        </p:nvCxnSpPr>
        <p:spPr>
          <a:xfrm>
            <a:off x="5096655" y="1054093"/>
            <a:ext cx="0" cy="554496"/>
          </a:xfrm>
          <a:prstGeom prst="line">
            <a:avLst/>
          </a:prstGeom>
          <a:ln w="12700">
            <a:solidFill>
              <a:srgbClr val="9EBE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B8B03386-6FEE-4F73-81F4-C9722F278EAA}"/>
              </a:ext>
            </a:extLst>
          </p:cNvPr>
          <p:cNvGrpSpPr/>
          <p:nvPr/>
        </p:nvGrpSpPr>
        <p:grpSpPr>
          <a:xfrm>
            <a:off x="318744" y="1707127"/>
            <a:ext cx="7116975" cy="1858718"/>
            <a:chOff x="495300" y="2915386"/>
            <a:chExt cx="11111432" cy="290193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D198BB-2A0D-49E4-9C53-67555E211A1E}"/>
                </a:ext>
              </a:extLst>
            </p:cNvPr>
            <p:cNvSpPr/>
            <p:nvPr/>
          </p:nvSpPr>
          <p:spPr>
            <a:xfrm>
              <a:off x="2907600" y="3285871"/>
              <a:ext cx="8647180" cy="2531452"/>
            </a:xfrm>
            <a:prstGeom prst="rect">
              <a:avLst/>
            </a:prstGeom>
            <a:solidFill>
              <a:srgbClr val="9EBFB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97" dirty="0">
                <a:solidFill>
                  <a:schemeClr val="tx2"/>
                </a:solidFill>
                <a:latin typeface="Calibri" panose="020F0502020204030204"/>
              </a:endParaRPr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65191F0D-FDD4-41F1-A853-5949609A7637}"/>
                </a:ext>
              </a:extLst>
            </p:cNvPr>
            <p:cNvCxnSpPr>
              <a:cxnSpLocks/>
            </p:cNvCxnSpPr>
            <p:nvPr/>
          </p:nvCxnSpPr>
          <p:spPr>
            <a:xfrm>
              <a:off x="2907601" y="3688351"/>
              <a:ext cx="0" cy="2010974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7B1E5FA-88BC-40A1-90F3-5544868E2FDC}"/>
                </a:ext>
              </a:extLst>
            </p:cNvPr>
            <p:cNvCxnSpPr>
              <a:cxnSpLocks/>
            </p:cNvCxnSpPr>
            <p:nvPr/>
          </p:nvCxnSpPr>
          <p:spPr>
            <a:xfrm>
              <a:off x="5155501" y="3688351"/>
              <a:ext cx="0" cy="2010974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79F33E6F-CB8F-4629-890A-3253C419E9BC}"/>
                </a:ext>
              </a:extLst>
            </p:cNvPr>
            <p:cNvCxnSpPr>
              <a:cxnSpLocks/>
            </p:cNvCxnSpPr>
            <p:nvPr/>
          </p:nvCxnSpPr>
          <p:spPr>
            <a:xfrm>
              <a:off x="7314501" y="3688351"/>
              <a:ext cx="0" cy="2010974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C8543628-C1AF-4582-BDCC-85DDF86A6E53}"/>
                </a:ext>
              </a:extLst>
            </p:cNvPr>
            <p:cNvCxnSpPr>
              <a:cxnSpLocks/>
            </p:cNvCxnSpPr>
            <p:nvPr/>
          </p:nvCxnSpPr>
          <p:spPr>
            <a:xfrm>
              <a:off x="9511602" y="3688351"/>
              <a:ext cx="0" cy="2010974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1F20FC39-C739-4E50-9955-E14DE167DFF0}"/>
                </a:ext>
              </a:extLst>
            </p:cNvPr>
            <p:cNvSpPr txBox="1"/>
            <p:nvPr/>
          </p:nvSpPr>
          <p:spPr bwMode="auto">
            <a:xfrm>
              <a:off x="4982503" y="4343023"/>
              <a:ext cx="2372041" cy="87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641" b="1" cap="all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PRÉSERVER SA SANTÉ </a:t>
              </a: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8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endParaRP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41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My Easy Santé</a:t>
              </a: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Application disponible sur</a:t>
              </a: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4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endParaRP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641" cap="all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193F9C16-15ED-4C62-A251-57D63E63587A}"/>
                </a:ext>
              </a:extLst>
            </p:cNvPr>
            <p:cNvGrpSpPr/>
            <p:nvPr/>
          </p:nvGrpSpPr>
          <p:grpSpPr>
            <a:xfrm>
              <a:off x="5482832" y="4940211"/>
              <a:ext cx="1371382" cy="188620"/>
              <a:chOff x="1144069" y="3689206"/>
              <a:chExt cx="1371382" cy="188620"/>
            </a:xfrm>
          </p:grpSpPr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577E230E-7C23-4DF3-B47E-A6FFF7C3B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44069" y="3689206"/>
                <a:ext cx="545306" cy="188620"/>
              </a:xfrm>
              <a:prstGeom prst="rect">
                <a:avLst/>
              </a:prstGeom>
            </p:spPr>
          </p:pic>
          <p:pic>
            <p:nvPicPr>
              <p:cNvPr id="64" name="Image 63">
                <a:extLst>
                  <a:ext uri="{FF2B5EF4-FFF2-40B4-BE49-F238E27FC236}">
                    <a16:creationId xmlns:a16="http://schemas.microsoft.com/office/drawing/2014/main" id="{AE1FE0F8-C5FB-496C-BDD7-00547ADFF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58239" y="3692089"/>
                <a:ext cx="557212" cy="185737"/>
              </a:xfrm>
              <a:prstGeom prst="rect">
                <a:avLst/>
              </a:prstGeom>
            </p:spPr>
          </p:pic>
        </p:grp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0448A65-C956-46B5-80DF-21D577BB71A6}"/>
                </a:ext>
              </a:extLst>
            </p:cNvPr>
            <p:cNvSpPr txBox="1"/>
            <p:nvPr/>
          </p:nvSpPr>
          <p:spPr bwMode="auto">
            <a:xfrm>
              <a:off x="4982505" y="5179360"/>
              <a:ext cx="2372038" cy="24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defTabSz="445511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64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Ou directement</a:t>
              </a:r>
              <a:br>
                <a:rPr lang="fr-FR" sz="64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fr-FR" sz="64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sur le site myeasysante.fr</a:t>
              </a:r>
              <a:endParaRPr lang="en-US" sz="641" dirty="0"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EC6FE77-9CD5-412C-80CA-389813BEEE47}"/>
                </a:ext>
              </a:extLst>
            </p:cNvPr>
            <p:cNvSpPr txBox="1"/>
            <p:nvPr/>
          </p:nvSpPr>
          <p:spPr bwMode="auto">
            <a:xfrm>
              <a:off x="2846832" y="4343566"/>
              <a:ext cx="2235207" cy="8774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>
              <a:spAutoFit/>
            </a:bodyPr>
            <a:lstStyle/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641" b="1" cap="all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APPELER UN MÉDECIN 24/7</a:t>
              </a: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8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endParaRP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41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Téléconsultation médicale</a:t>
              </a:r>
              <a:br>
                <a:rPr lang="en-US" sz="641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</a:br>
              <a:r>
                <a:rPr lang="en-US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Disponible par téléphone </a:t>
              </a: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au 3633 ou depuis le site bonjourdocteur.com</a:t>
              </a:r>
              <a:endParaRPr lang="fr-FR" sz="641" cap="all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308307AB-5BF4-40C4-B190-65D68AB53189}"/>
                </a:ext>
              </a:extLst>
            </p:cNvPr>
            <p:cNvSpPr txBox="1"/>
            <p:nvPr/>
          </p:nvSpPr>
          <p:spPr bwMode="auto">
            <a:xfrm>
              <a:off x="7320856" y="4343861"/>
              <a:ext cx="2181961" cy="87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641" b="1" cap="all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SOIGNER SON BUDGET SANTÉ</a:t>
              </a: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8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endParaRPr>
            </a:p>
            <a:p>
              <a:pPr algn="ctr" defTabSz="445511">
                <a:defRPr/>
              </a:pPr>
              <a:r>
                <a:rPr lang="fr-FR" sz="641" b="1" dirty="0">
                  <a:solidFill>
                    <a:schemeClr val="tx2"/>
                  </a:solidFill>
                  <a:latin typeface="Source Sans Pro" panose="020B0503030403020204" pitchFamily="34" charset="0"/>
                  <a:cs typeface="Arial" pitchFamily="34" charset="0"/>
                </a:rPr>
                <a:t>Réseau de soin Itelis</a:t>
              </a:r>
              <a:endParaRPr lang="en-US" sz="641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endParaRPr>
            </a:p>
            <a:p>
              <a:pPr algn="ctr" defTabSz="445511">
                <a:defRPr/>
              </a:pPr>
              <a:r>
                <a:rPr lang="fr-FR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(opticiens, dentistes, audioprothésistes, ostéopathes/chiropracteurs, psychologues et diététiciens)</a:t>
              </a:r>
              <a:endParaRPr lang="en-US" sz="641" dirty="0"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A8894AC4-091E-43C3-B4DA-812011F49665}"/>
                </a:ext>
              </a:extLst>
            </p:cNvPr>
            <p:cNvSpPr/>
            <p:nvPr/>
          </p:nvSpPr>
          <p:spPr>
            <a:xfrm>
              <a:off x="8108802" y="3570593"/>
              <a:ext cx="627024" cy="627171"/>
            </a:xfrm>
            <a:custGeom>
              <a:avLst/>
              <a:gdLst>
                <a:gd name="connsiteX0" fmla="*/ 406622 w 406622"/>
                <a:gd name="connsiteY0" fmla="*/ 203359 h 406717"/>
                <a:gd name="connsiteX1" fmla="*/ 203264 w 406622"/>
                <a:gd name="connsiteY1" fmla="*/ 406718 h 406717"/>
                <a:gd name="connsiteX2" fmla="*/ 0 w 406622"/>
                <a:gd name="connsiteY2" fmla="*/ 203359 h 406717"/>
                <a:gd name="connsiteX3" fmla="*/ 203359 w 406622"/>
                <a:gd name="connsiteY3" fmla="*/ 0 h 406717"/>
                <a:gd name="connsiteX4" fmla="*/ 406622 w 406622"/>
                <a:gd name="connsiteY4" fmla="*/ 203359 h 40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22" h="406717">
                  <a:moveTo>
                    <a:pt x="406622" y="203359"/>
                  </a:moveTo>
                  <a:cubicBezTo>
                    <a:pt x="406622" y="315659"/>
                    <a:pt x="315563" y="406718"/>
                    <a:pt x="203264" y="406718"/>
                  </a:cubicBezTo>
                  <a:cubicBezTo>
                    <a:pt x="90964" y="406718"/>
                    <a:pt x="0" y="315659"/>
                    <a:pt x="0" y="203359"/>
                  </a:cubicBezTo>
                  <a:cubicBezTo>
                    <a:pt x="0" y="91059"/>
                    <a:pt x="91059" y="0"/>
                    <a:pt x="203359" y="0"/>
                  </a:cubicBezTo>
                  <a:cubicBezTo>
                    <a:pt x="315659" y="0"/>
                    <a:pt x="406622" y="91059"/>
                    <a:pt x="406622" y="203359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897">
                <a:solidFill>
                  <a:schemeClr val="tx2"/>
                </a:solidFill>
              </a:endParaRPr>
            </a:p>
          </p:txBody>
        </p:sp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DD73745E-EF8B-4BBB-ABB3-55CAC7A1C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48625" y="3494857"/>
              <a:ext cx="766223" cy="766223"/>
            </a:xfrm>
            <a:prstGeom prst="rect">
              <a:avLst/>
            </a:prstGeom>
          </p:spPr>
        </p:pic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E0B0A0D-07DC-4123-851B-954E1B00AE09}"/>
                </a:ext>
              </a:extLst>
            </p:cNvPr>
            <p:cNvSpPr txBox="1"/>
            <p:nvPr/>
          </p:nvSpPr>
          <p:spPr bwMode="auto">
            <a:xfrm>
              <a:off x="9447737" y="4355978"/>
              <a:ext cx="2158995" cy="87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641" b="1" cap="all" dirty="0">
                  <a:solidFill>
                    <a:schemeClr val="bg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Trouver l’hôpital adapté</a:t>
              </a:r>
            </a:p>
            <a:p>
              <a:pPr algn="ctr"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48" cap="all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endParaRPr>
            </a:p>
            <a:p>
              <a:pPr algn="ctr"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41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Hospiway d’Itelis</a:t>
              </a:r>
            </a:p>
            <a:p>
              <a:pPr algn="ctr"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Pour connaître l’hôpital</a:t>
              </a:r>
              <a:br>
                <a:rPr lang="en-US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</a:br>
              <a:r>
                <a:rPr lang="en-US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adapté en fonction</a:t>
              </a:r>
              <a:br>
                <a:rPr lang="en-US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</a:br>
              <a:r>
                <a:rPr lang="en-US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de la pathologie</a:t>
              </a:r>
              <a:endParaRPr lang="en-US" sz="641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53" name="Espace réservé du texte 2">
              <a:extLst>
                <a:ext uri="{FF2B5EF4-FFF2-40B4-BE49-F238E27FC236}">
                  <a16:creationId xmlns:a16="http://schemas.microsoft.com/office/drawing/2014/main" id="{43C6D969-17EB-459E-B4BA-1E1CE25046A7}"/>
                </a:ext>
              </a:extLst>
            </p:cNvPr>
            <p:cNvSpPr txBox="1">
              <a:spLocks/>
            </p:cNvSpPr>
            <p:nvPr/>
          </p:nvSpPr>
          <p:spPr>
            <a:xfrm>
              <a:off x="495300" y="2915386"/>
              <a:ext cx="2584784" cy="370487"/>
            </a:xfrm>
            <a:prstGeom prst="rect">
              <a:avLst/>
            </a:prstGeom>
          </p:spPr>
          <p:txBody>
            <a:bodyPr vert="horz" lIns="58568" tIns="29284" rIns="58568" bIns="29284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153" dirty="0">
                  <a:solidFill>
                    <a:srgbClr val="9EBEB1"/>
                  </a:solidFill>
                  <a:latin typeface="Publico Headline Web Bold" panose="02040802060504060203" pitchFamily="18" charset="0"/>
                  <a:cs typeface="Arial" charset="0"/>
                </a:rPr>
                <a:t>Et des services inclus</a:t>
              </a:r>
              <a:endParaRPr lang="fr-FR" sz="1153" dirty="0">
                <a:solidFill>
                  <a:srgbClr val="9FD9B4"/>
                </a:solidFill>
                <a:latin typeface="Publico Headline Web Bold" panose="02040802060504060203" pitchFamily="18" charset="0"/>
                <a:cs typeface="Arial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D867382-CF24-439E-909E-ACED4F0BE476}"/>
                </a:ext>
              </a:extLst>
            </p:cNvPr>
            <p:cNvSpPr/>
            <p:nvPr/>
          </p:nvSpPr>
          <p:spPr>
            <a:xfrm>
              <a:off x="575721" y="3285872"/>
              <a:ext cx="2331879" cy="2531445"/>
            </a:xfrm>
            <a:prstGeom prst="rect">
              <a:avLst/>
            </a:prstGeom>
            <a:solidFill>
              <a:srgbClr val="9EBFB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97" dirty="0">
                <a:solidFill>
                  <a:schemeClr val="tx2"/>
                </a:solidFill>
                <a:latin typeface="Calibri" panose="020F0502020204030204"/>
              </a:endParaRPr>
            </a:p>
          </p:txBody>
        </p: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BA9C0EB7-1A0C-4F6D-9915-E21436D18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686" y="3370522"/>
              <a:ext cx="941890" cy="889112"/>
            </a:xfrm>
            <a:prstGeom prst="rect">
              <a:avLst/>
            </a:prstGeom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C4BA911-D3B8-43B4-88B5-F911DDA7BFFF}"/>
                </a:ext>
              </a:extLst>
            </p:cNvPr>
            <p:cNvSpPr txBox="1"/>
            <p:nvPr/>
          </p:nvSpPr>
          <p:spPr bwMode="auto">
            <a:xfrm>
              <a:off x="708953" y="4340374"/>
              <a:ext cx="1996845" cy="132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641" b="1" cap="all" dirty="0">
                  <a:solidFill>
                    <a:schemeClr val="bg2"/>
                  </a:solidFill>
                  <a:latin typeface="Source Sans Pro" panose="020B0503030403020204" pitchFamily="34" charset="0"/>
                  <a:cs typeface="+mn-cs"/>
                </a:rPr>
                <a:t>ÊTRE ACCOMPAGNÉ POUR TOUTES SES QUESTIONS SANTÉ</a:t>
              </a: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84" cap="all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41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Angel</a:t>
              </a: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Une équipe spécialiste répond, </a:t>
              </a:r>
            </a:p>
            <a:p>
              <a:pPr algn="ctr" defTabSz="44551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641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itchFamily="34" charset="0"/>
                </a:rPr>
                <a:t>en toute circonstance, et, en toute confidentialité, à toutes les questions santé des assurés pour eux et concernant leurs proches.</a:t>
              </a:r>
              <a:endParaRPr lang="en-US" sz="641" dirty="0"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endParaRPr>
            </a:p>
          </p:txBody>
        </p:sp>
        <p:pic>
          <p:nvPicPr>
            <p:cNvPr id="57" name="Image 5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F6ABF68-2C22-400C-AF10-84DE34C3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27" y="3543388"/>
              <a:ext cx="664937" cy="664937"/>
            </a:xfrm>
            <a:prstGeom prst="rect">
              <a:avLst/>
            </a:prstGeom>
          </p:spPr>
        </p:pic>
        <p:pic>
          <p:nvPicPr>
            <p:cNvPr id="58" name="Image 5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A235632-CA64-4A10-8AEB-9E26C941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105" y="3522735"/>
              <a:ext cx="666843" cy="676369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189BF5E5-6F29-4B72-AE99-78971598B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3550" y="3560171"/>
              <a:ext cx="667404" cy="667404"/>
            </a:xfrm>
            <a:prstGeom prst="rect">
              <a:avLst/>
            </a:prstGeom>
          </p:spPr>
        </p:pic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55CCA1A7-D523-4913-B187-387A2DE635A4}"/>
              </a:ext>
            </a:extLst>
          </p:cNvPr>
          <p:cNvSpPr txBox="1"/>
          <p:nvPr/>
        </p:nvSpPr>
        <p:spPr bwMode="auto">
          <a:xfrm>
            <a:off x="1093128" y="3642171"/>
            <a:ext cx="5999652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>
              <a:spcAft>
                <a:spcPts val="702"/>
              </a:spcAft>
            </a:pPr>
            <a:r>
              <a:rPr lang="fr-FR" sz="1000" dirty="0">
                <a:solidFill>
                  <a:srgbClr val="343C3D"/>
                </a:solidFill>
                <a:latin typeface="Source Sans Pro" panose="020B0503030403020204" pitchFamily="34" charset="0"/>
              </a:rPr>
              <a:t>Le bien-être et la santé des personnes sont un véritable enjeu de société.</a:t>
            </a:r>
          </a:p>
          <a:p>
            <a:pPr algn="ctr">
              <a:spcAft>
                <a:spcPts val="702"/>
              </a:spcAft>
            </a:pPr>
            <a:r>
              <a:rPr lang="fr-FR" sz="1000" dirty="0">
                <a:solidFill>
                  <a:srgbClr val="343C3D"/>
                </a:solidFill>
                <a:latin typeface="Source Sans Pro" panose="020B0503030403020204" pitchFamily="34" charset="0"/>
              </a:rPr>
              <a:t>AXA, le partenaire santé et bien-être, qui vous accompagne avec </a:t>
            </a:r>
            <a:r>
              <a:rPr lang="fr-FR" sz="1000" b="1" dirty="0">
                <a:solidFill>
                  <a:srgbClr val="343C3D"/>
                </a:solidFill>
                <a:latin typeface="Source Sans Pro" panose="020B0503030403020204" pitchFamily="34" charset="0"/>
              </a:rPr>
              <a:t>des solutions innovantes en étant à vos côtés à chaque étape de votre vie</a:t>
            </a:r>
            <a:r>
              <a:rPr lang="fr-FR" sz="1000" dirty="0">
                <a:solidFill>
                  <a:srgbClr val="343C3D"/>
                </a:solidFill>
                <a:latin typeface="Source Sans Pro" panose="020B0503030403020204" pitchFamily="34" charset="0"/>
              </a:rPr>
              <a:t>. Bien-être, santé au quotidien, accompagnement dans les moments difficiles.</a:t>
            </a:r>
          </a:p>
        </p:txBody>
      </p:sp>
    </p:spTree>
    <p:extLst>
      <p:ext uri="{BB962C8B-B14F-4D97-AF65-F5344CB8AC3E}">
        <p14:creationId xmlns:p14="http://schemas.microsoft.com/office/powerpoint/2010/main" val="288927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AXA, les services d’assistance / toutes formules</a:t>
            </a:r>
          </a:p>
        </p:txBody>
      </p:sp>
      <p:grpSp>
        <p:nvGrpSpPr>
          <p:cNvPr id="16" name="Grouper 15"/>
          <p:cNvGrpSpPr/>
          <p:nvPr/>
        </p:nvGrpSpPr>
        <p:grpSpPr>
          <a:xfrm>
            <a:off x="4109560" y="699107"/>
            <a:ext cx="3240000" cy="1036230"/>
            <a:chOff x="4109560" y="699107"/>
            <a:chExt cx="3240000" cy="1036230"/>
          </a:xfrm>
        </p:grpSpPr>
        <p:sp>
          <p:nvSpPr>
            <p:cNvPr id="10" name="Rectangle 9"/>
            <p:cNvSpPr/>
            <p:nvPr/>
          </p:nvSpPr>
          <p:spPr>
            <a:xfrm>
              <a:off x="4109560" y="1015337"/>
              <a:ext cx="3240000" cy="720000"/>
            </a:xfrm>
            <a:prstGeom prst="rect">
              <a:avLst/>
            </a:prstGeom>
            <a:solidFill>
              <a:srgbClr val="00A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 bwMode="auto">
            <a:xfrm>
              <a:off x="4109560" y="1356829"/>
              <a:ext cx="3240000" cy="32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lvl="0" algn="ctr" defTabSz="914400">
                <a:spcBef>
                  <a:spcPts val="100"/>
                </a:spcBef>
                <a:buClr>
                  <a:schemeClr val="tx2"/>
                </a:buClr>
                <a:buSzPct val="80000"/>
              </a:pPr>
              <a:r>
                <a:rPr lang="fr-FR" altLang="fr-FR" sz="10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ＭＳ Ｐゴシック" pitchFamily="34" charset="-128"/>
                  <a:cs typeface="ＭＳ Ｐゴシック" pitchFamily="34" charset="-128"/>
                </a:rPr>
                <a:t>Pack Assistance Hôpital</a:t>
              </a:r>
            </a:p>
            <a:p>
              <a:pPr lvl="0" algn="ctr" defTabSz="914400">
                <a:spcBef>
                  <a:spcPts val="100"/>
                </a:spcBef>
                <a:buClr>
                  <a:schemeClr val="tx2"/>
                </a:buClr>
                <a:buSzPct val="80000"/>
              </a:pPr>
              <a:r>
                <a:rPr lang="fr-FR" altLang="fr-FR" sz="1000" b="1" i="1" dirty="0">
                  <a:solidFill>
                    <a:schemeClr val="bg1"/>
                  </a:solidFill>
                  <a:latin typeface="Source Sans Pro" panose="020B0503030403020204" pitchFamily="34" charset="0"/>
                  <a:ea typeface="ＭＳ Ｐゴシック" pitchFamily="34" charset="-128"/>
                  <a:cs typeface="ＭＳ Ｐゴシック" pitchFamily="34" charset="-128"/>
                </a:rPr>
                <a:t>AXA votre SERVICE</a:t>
              </a: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3330" y="699107"/>
              <a:ext cx="632460" cy="632460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 bwMode="auto">
          <a:xfrm>
            <a:off x="4109560" y="1877015"/>
            <a:ext cx="324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lvl="0" defTabSz="914400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 dirty="0">
                <a:solidFill>
                  <a:srgbClr val="000000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En cas d’ </a:t>
            </a:r>
            <a:r>
              <a:rPr lang="fr-FR" altLang="fr-FR" sz="1000" b="1" dirty="0">
                <a:solidFill>
                  <a:srgbClr val="000000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hospitalisation</a:t>
            </a:r>
            <a:r>
              <a:rPr lang="fr-FR" altLang="fr-FR" sz="1000" dirty="0">
                <a:solidFill>
                  <a:srgbClr val="000000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 ou d’une </a:t>
            </a:r>
            <a:r>
              <a:rPr lang="fr-FR" altLang="fr-FR" sz="1000" b="1" dirty="0">
                <a:solidFill>
                  <a:srgbClr val="000000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immobilisation</a:t>
            </a:r>
            <a:r>
              <a:rPr lang="fr-FR" altLang="fr-FR" sz="1000" dirty="0">
                <a:solidFill>
                  <a:srgbClr val="000000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 entraînant une absence scolaire supérieure à  </a:t>
            </a:r>
            <a:r>
              <a:rPr lang="fr-FR" altLang="fr-FR" sz="1000" b="1" dirty="0">
                <a:solidFill>
                  <a:srgbClr val="000000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15 jours </a:t>
            </a:r>
            <a:r>
              <a:rPr lang="fr-FR" altLang="fr-FR" sz="1000" dirty="0">
                <a:solidFill>
                  <a:srgbClr val="000000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dans la cadre d’une </a:t>
            </a:r>
            <a:r>
              <a:rPr lang="fr-FR" altLang="fr-FR" sz="1000" b="1" dirty="0">
                <a:solidFill>
                  <a:srgbClr val="000000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intervention à domicile ou à l’hôpital</a:t>
            </a:r>
            <a:r>
              <a:rPr lang="fr-FR" altLang="fr-FR" sz="1000" dirty="0">
                <a:solidFill>
                  <a:srgbClr val="000000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, d’un ou plusieurs répétiteur(s),</a:t>
            </a:r>
            <a:endParaRPr lang="fr-FR" altLang="fr-FR" sz="1000" b="1" dirty="0">
              <a:solidFill>
                <a:srgbClr val="000000"/>
              </a:solidFill>
              <a:latin typeface="Source Sans Pro" panose="020B0503030403020204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lvl="0" defTabSz="914400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 b="1" dirty="0">
                <a:solidFill>
                  <a:srgbClr val="00008F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Jusqu’à 15 heures par semaine. </a:t>
            </a:r>
          </a:p>
          <a:p>
            <a:pPr lvl="0" defTabSz="914400"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fr-FR" altLang="fr-FR" sz="1000" b="1" dirty="0">
                <a:solidFill>
                  <a:srgbClr val="00008F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Maximum : 12 semaines</a:t>
            </a:r>
            <a:r>
              <a:rPr lang="fr-FR" altLang="fr-FR" sz="1000" dirty="0">
                <a:solidFill>
                  <a:srgbClr val="00008F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 </a:t>
            </a:r>
            <a:r>
              <a:rPr lang="fr-FR" altLang="fr-FR" sz="1000" b="1" dirty="0">
                <a:solidFill>
                  <a:srgbClr val="00008F"/>
                </a:solidFill>
                <a:latin typeface="Source Sans Pro" panose="020B0503030403020204" pitchFamily="34" charset="0"/>
                <a:ea typeface="ＭＳ Ｐゴシック" pitchFamily="34" charset="-128"/>
                <a:cs typeface="ＭＳ Ｐゴシック" pitchFamily="34" charset="-128"/>
              </a:rPr>
              <a:t>par an.</a:t>
            </a:r>
          </a:p>
        </p:txBody>
      </p:sp>
      <p:grpSp>
        <p:nvGrpSpPr>
          <p:cNvPr id="15" name="Grouper 14"/>
          <p:cNvGrpSpPr/>
          <p:nvPr/>
        </p:nvGrpSpPr>
        <p:grpSpPr>
          <a:xfrm>
            <a:off x="586933" y="699107"/>
            <a:ext cx="3240000" cy="1036230"/>
            <a:chOff x="586933" y="699107"/>
            <a:chExt cx="3240000" cy="1036230"/>
          </a:xfrm>
        </p:grpSpPr>
        <p:sp>
          <p:nvSpPr>
            <p:cNvPr id="8" name="Rectangle 7"/>
            <p:cNvSpPr/>
            <p:nvPr/>
          </p:nvSpPr>
          <p:spPr>
            <a:xfrm>
              <a:off x="586933" y="1015337"/>
              <a:ext cx="3240000" cy="720000"/>
            </a:xfrm>
            <a:prstGeom prst="rect">
              <a:avLst/>
            </a:prstGeom>
            <a:solidFill>
              <a:srgbClr val="00A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0703" y="699107"/>
              <a:ext cx="632460" cy="632460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 bwMode="auto">
            <a:xfrm>
              <a:off x="586933" y="1356829"/>
              <a:ext cx="3240000" cy="32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lvl="0" algn="ctr" defTabSz="914400">
                <a:spcBef>
                  <a:spcPts val="100"/>
                </a:spcBef>
                <a:buClr>
                  <a:schemeClr val="tx2"/>
                </a:buClr>
                <a:buSzPct val="80000"/>
              </a:pPr>
              <a:r>
                <a:rPr lang="fr-FR" altLang="fr-FR" sz="10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ＭＳ Ｐゴシック" pitchFamily="34" charset="-128"/>
                  <a:cs typeface="ＭＳ Ｐゴシック" pitchFamily="34" charset="-128"/>
                </a:rPr>
                <a:t>Pack Assistance Hôpital</a:t>
              </a:r>
            </a:p>
            <a:p>
              <a:pPr lvl="0" algn="ctr" defTabSz="914400">
                <a:spcBef>
                  <a:spcPts val="100"/>
                </a:spcBef>
                <a:buClr>
                  <a:schemeClr val="tx2"/>
                </a:buClr>
                <a:buSzPct val="80000"/>
              </a:pPr>
              <a:r>
                <a:rPr lang="fr-FR" altLang="fr-FR" sz="1000" b="1" i="1" dirty="0">
                  <a:solidFill>
                    <a:schemeClr val="bg1"/>
                  </a:solidFill>
                  <a:latin typeface="Source Sans Pro" panose="020B0503030403020204" pitchFamily="34" charset="0"/>
                  <a:ea typeface="ＭＳ Ｐゴシック" pitchFamily="34" charset="-128"/>
                  <a:cs typeface="ＭＳ Ｐゴシック" pitchFamily="34" charset="-128"/>
                </a:rPr>
                <a:t>AXA votre SERVICE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D5852DB-1407-F644-AE02-C1930C837E92}"/>
              </a:ext>
            </a:extLst>
          </p:cNvPr>
          <p:cNvGrpSpPr/>
          <p:nvPr/>
        </p:nvGrpSpPr>
        <p:grpSpPr>
          <a:xfrm>
            <a:off x="586933" y="1553519"/>
            <a:ext cx="3240000" cy="2308324"/>
            <a:chOff x="586933" y="1553519"/>
            <a:chExt cx="3240000" cy="2308324"/>
          </a:xfrm>
        </p:grpSpPr>
        <p:sp>
          <p:nvSpPr>
            <p:cNvPr id="12" name="ZoneTexte 11"/>
            <p:cNvSpPr txBox="1"/>
            <p:nvPr/>
          </p:nvSpPr>
          <p:spPr bwMode="auto">
            <a:xfrm>
              <a:off x="586933" y="1553519"/>
              <a:ext cx="32400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fr-FR" sz="1000" b="1" dirty="0">
                  <a:solidFill>
                    <a:srgbClr val="00008F"/>
                  </a:solidFill>
                </a:rPr>
                <a:t>Avant l’hospitalisation</a:t>
              </a:r>
              <a:endParaRPr lang="fr-FR" sz="1000" dirty="0">
                <a:solidFill>
                  <a:srgbClr val="00008F"/>
                </a:solidFill>
              </a:endParaRPr>
            </a:p>
            <a:p>
              <a:r>
                <a:rPr lang="fr-FR" sz="1000" dirty="0"/>
                <a:t>Un service d’information et d’orientation hospitalière en fonction du lieu de domicile du bénéficiaire, du type de pathologie et de critères de qualité officiels des établissement publics ou privés.</a:t>
              </a:r>
            </a:p>
            <a:p>
              <a:r>
                <a:rPr lang="fr-FR" sz="1000" b="1" dirty="0"/>
                <a:t>Indication de participation et de reste à charge</a:t>
              </a:r>
              <a:endParaRPr lang="fr-FR" sz="1000" dirty="0"/>
            </a:p>
            <a:p>
              <a:r>
                <a:rPr lang="fr-FR" sz="1000" dirty="0"/>
                <a:t>réalisée par le Service Clients Santé.</a:t>
              </a:r>
            </a:p>
            <a:p>
              <a:endParaRPr lang="fr-FR" sz="1000" b="1" dirty="0">
                <a:solidFill>
                  <a:srgbClr val="00008F"/>
                </a:solidFill>
              </a:endParaRPr>
            </a:p>
            <a:p>
              <a:r>
                <a:rPr lang="fr-FR" sz="1000" b="1" dirty="0">
                  <a:solidFill>
                    <a:srgbClr val="00008F"/>
                  </a:solidFill>
                </a:rPr>
                <a:t>Pendant l’hospitalisation</a:t>
              </a:r>
              <a:endParaRPr lang="fr-FR" sz="1000" dirty="0">
                <a:solidFill>
                  <a:srgbClr val="00008F"/>
                </a:solidFill>
              </a:endParaRPr>
            </a:p>
            <a:p>
              <a:r>
                <a:rPr lang="fr-FR" sz="1000" dirty="0"/>
                <a:t>Une garde des enfants 40 heures une fois par an et des animaux Une fois par ans dans la limite de 250 €.</a:t>
              </a:r>
            </a:p>
            <a:p>
              <a:endParaRPr lang="fr-FR" sz="1000" b="1" dirty="0">
                <a:solidFill>
                  <a:srgbClr val="00008F"/>
                </a:solidFill>
              </a:endParaRPr>
            </a:p>
            <a:p>
              <a:r>
                <a:rPr lang="fr-FR" sz="1000" b="1" dirty="0">
                  <a:solidFill>
                    <a:srgbClr val="00008F"/>
                  </a:solidFill>
                </a:rPr>
                <a:t>Après l’hospitalisation</a:t>
              </a:r>
              <a:endParaRPr lang="fr-FR" sz="1000" dirty="0">
                <a:solidFill>
                  <a:srgbClr val="00008F"/>
                </a:solidFill>
              </a:endParaRPr>
            </a:p>
            <a:p>
              <a:r>
                <a:rPr lang="fr-FR" sz="1000" dirty="0"/>
                <a:t>Une </a:t>
              </a:r>
              <a:r>
                <a:rPr lang="fr-FR" sz="1000" b="1" dirty="0"/>
                <a:t>aide ménagère </a:t>
              </a:r>
              <a:r>
                <a:rPr lang="fr-FR" sz="1000" dirty="0"/>
                <a:t>et un garde-malade jusqu’à 40 heures une fois par an.</a:t>
              </a: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586933" y="2961537"/>
              <a:ext cx="3159157" cy="0"/>
            </a:xfrm>
            <a:prstGeom prst="line">
              <a:avLst/>
            </a:prstGeom>
            <a:ln>
              <a:solidFill>
                <a:srgbClr val="00008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586933" y="3405333"/>
              <a:ext cx="3159157" cy="0"/>
            </a:xfrm>
            <a:prstGeom prst="line">
              <a:avLst/>
            </a:prstGeom>
            <a:ln>
              <a:solidFill>
                <a:srgbClr val="00008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2A78E0-04CD-4BBF-99B5-0B01F6C1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7808912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23B877-1850-4087-9DFD-45D41FB8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414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8DBB06-5719-42D8-B75D-69779D024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" y="785867"/>
            <a:ext cx="4797635" cy="339211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09B8E874-B565-4DC5-953E-411CF5336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4395" y="-111786"/>
            <a:ext cx="2961623" cy="111060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04E856-6C38-4C67-AD57-9BD7C8C42BDB}"/>
              </a:ext>
            </a:extLst>
          </p:cNvPr>
          <p:cNvSpPr txBox="1"/>
          <p:nvPr/>
        </p:nvSpPr>
        <p:spPr>
          <a:xfrm>
            <a:off x="1194495" y="146478"/>
            <a:ext cx="6367926" cy="56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56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37" b="1" dirty="0">
                <a:solidFill>
                  <a:srgbClr val="050092"/>
                </a:solidFill>
                <a:latin typeface="Georgia" panose="02040502050405020303" pitchFamily="18" charset="0"/>
                <a:cs typeface="+mn-cs"/>
              </a:rPr>
              <a:t>Une porte d’entrée au monde médical pour  accompagner et orienter au quotidien en toute confidentialité</a:t>
            </a:r>
          </a:p>
        </p:txBody>
      </p:sp>
      <p:pic>
        <p:nvPicPr>
          <p:cNvPr id="10" name="Image 9" descr="Une image contenant horloge, pièce&#10;&#10;Description générée automatiquement">
            <a:extLst>
              <a:ext uri="{FF2B5EF4-FFF2-40B4-BE49-F238E27FC236}">
                <a16:creationId xmlns:a16="http://schemas.microsoft.com/office/drawing/2014/main" id="{D001F420-4B2C-471F-8F53-00A7D22E2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" y="51177"/>
            <a:ext cx="982065" cy="92317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B5486DE-1766-4005-BD2B-128B8F4E0EB7}"/>
              </a:ext>
            </a:extLst>
          </p:cNvPr>
          <p:cNvSpPr txBox="1"/>
          <p:nvPr/>
        </p:nvSpPr>
        <p:spPr>
          <a:xfrm>
            <a:off x="4686347" y="1165254"/>
            <a:ext cx="2307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856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2425AA"/>
                </a:solidFill>
                <a:latin typeface="Source Sans Pro" panose="020B0503030403020204" pitchFamily="34" charset="0"/>
                <a:cs typeface="+mn-cs"/>
              </a:rPr>
              <a:t>Des réponses à toutes les questions santé des salariés et un accès à l’ensemble des services santé.</a:t>
            </a:r>
          </a:p>
          <a:p>
            <a:pPr algn="just" defTabSz="58567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srgbClr val="2425AA"/>
              </a:solidFill>
              <a:latin typeface="Source Sans Pro" panose="020B0503030403020204" pitchFamily="34" charset="0"/>
              <a:cs typeface="+mn-cs"/>
            </a:endParaRPr>
          </a:p>
          <a:p>
            <a:pPr algn="just" defTabSz="5856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2425AA"/>
                </a:solidFill>
                <a:latin typeface="Source Sans Pro" panose="020B0503030403020204" pitchFamily="34" charset="0"/>
                <a:cs typeface="+mn-cs"/>
              </a:rPr>
              <a:t>Disponible sur angel.fr ou au 3633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C35936-CD51-417C-A5D7-64F1DBD29029}"/>
              </a:ext>
            </a:extLst>
          </p:cNvPr>
          <p:cNvSpPr/>
          <p:nvPr/>
        </p:nvSpPr>
        <p:spPr>
          <a:xfrm>
            <a:off x="2711915" y="3799589"/>
            <a:ext cx="535184" cy="237288"/>
          </a:xfrm>
          <a:prstGeom prst="rect">
            <a:avLst/>
          </a:prstGeom>
          <a:solidFill>
            <a:srgbClr val="FFD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NEW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411B51-CD77-46D9-A97B-B2C1DF973426}"/>
              </a:ext>
            </a:extLst>
          </p:cNvPr>
          <p:cNvSpPr txBox="1"/>
          <p:nvPr/>
        </p:nvSpPr>
        <p:spPr bwMode="auto">
          <a:xfrm>
            <a:off x="3560628" y="3606744"/>
            <a:ext cx="32479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just" eaLnBrk="1" hangingPunct="1"/>
            <a:r>
              <a:rPr lang="fr-FR" sz="1400" i="1" dirty="0">
                <a:solidFill>
                  <a:srgbClr val="00008F"/>
                </a:solidFill>
                <a:latin typeface="+mj-lt"/>
                <a:cs typeface="Arial" pitchFamily="34" charset="0"/>
              </a:rPr>
              <a:t>Le Second Avis Médical mis à disposition des assurés dès le 15 février 2022. </a:t>
            </a: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1AD86997-A8D6-4ED4-94B3-D767D9A5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49782" y="4115152"/>
            <a:ext cx="3317412" cy="221492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Offre commerciale Assurance santé pour votre commune janvier 2022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B4DAB72B-FBFB-411F-AB05-F4AF88F4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369906" y="4009831"/>
            <a:ext cx="1757720" cy="233866"/>
          </a:xfrm>
        </p:spPr>
        <p:txBody>
          <a:bodyPr/>
          <a:lstStyle/>
          <a:p>
            <a:fld id="{C6EC8ACF-AB9D-4C34-B047-61A0D02B7640}" type="slidenum">
              <a:rPr lang="fr-FR" smtClean="0">
                <a:solidFill>
                  <a:schemeClr val="tx1"/>
                </a:solidFill>
              </a:rPr>
              <a:t>22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68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C582B11-3F38-416D-AD4B-0C03A0EB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44" y="344065"/>
            <a:ext cx="6031708" cy="475095"/>
          </a:xfrm>
        </p:spPr>
        <p:txBody>
          <a:bodyPr>
            <a:normAutofit/>
          </a:bodyPr>
          <a:lstStyle/>
          <a:p>
            <a:pPr defTabSz="522225"/>
            <a:r>
              <a:rPr lang="fr-FR" sz="1600" b="1" dirty="0">
                <a:solidFill>
                  <a:srgbClr val="00008F"/>
                </a:solidFill>
                <a:latin typeface="Source Sans Pro" panose="020B0503030403020204" pitchFamily="34" charset="0"/>
                <a:cs typeface="Arial" charset="0"/>
              </a:rPr>
              <a:t>Zoom sur la Téléconsultation médicale (TCM)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73817-6807-48D8-9563-77D9E88EE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744" y="751874"/>
            <a:ext cx="6987508" cy="4038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153" b="1" dirty="0">
                <a:solidFill>
                  <a:srgbClr val="027180"/>
                </a:solidFill>
                <a:latin typeface="Source Sans Pro" panose="020B0503030403020204" pitchFamily="34" charset="0"/>
                <a:cs typeface="Calibri"/>
              </a:rPr>
              <a:t>Appeler un médecin de jour comme de nuit</a:t>
            </a:r>
          </a:p>
          <a:p>
            <a:pPr>
              <a:lnSpc>
                <a:spcPct val="100000"/>
              </a:lnSpc>
            </a:pPr>
            <a:endParaRPr lang="fr-FR" sz="1153" dirty="0">
              <a:solidFill>
                <a:srgbClr val="9FD9B4"/>
              </a:solidFill>
              <a:latin typeface="Publico Headline Web Bold" panose="02040802060504060203" pitchFamily="18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AB22016-EEE2-4B37-B5ED-B2F883D13638}"/>
              </a:ext>
            </a:extLst>
          </p:cNvPr>
          <p:cNvGrpSpPr/>
          <p:nvPr/>
        </p:nvGrpSpPr>
        <p:grpSpPr>
          <a:xfrm>
            <a:off x="326878" y="883853"/>
            <a:ext cx="7166218" cy="3147085"/>
            <a:chOff x="507999" y="1379923"/>
            <a:chExt cx="11188313" cy="491341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83A67BC-51AB-4F5F-AB40-5ECC5024DB2C}"/>
                </a:ext>
              </a:extLst>
            </p:cNvPr>
            <p:cNvSpPr/>
            <p:nvPr/>
          </p:nvSpPr>
          <p:spPr>
            <a:xfrm>
              <a:off x="7124317" y="4941212"/>
              <a:ext cx="4348015" cy="1040413"/>
            </a:xfrm>
            <a:prstGeom prst="rect">
              <a:avLst/>
            </a:prstGeom>
            <a:solidFill>
              <a:srgbClr val="2425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97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12433F-AE00-4766-88A2-520E5B760744}"/>
                </a:ext>
              </a:extLst>
            </p:cNvPr>
            <p:cNvSpPr/>
            <p:nvPr/>
          </p:nvSpPr>
          <p:spPr>
            <a:xfrm>
              <a:off x="594553" y="2019055"/>
              <a:ext cx="8930447" cy="17161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5392AE02-DCAA-413D-B288-93F70F7C6D75}"/>
                </a:ext>
              </a:extLst>
            </p:cNvPr>
            <p:cNvCxnSpPr>
              <a:cxnSpLocks/>
            </p:cNvCxnSpPr>
            <p:nvPr/>
          </p:nvCxnSpPr>
          <p:spPr>
            <a:xfrm>
              <a:off x="2525824" y="2227730"/>
              <a:ext cx="0" cy="13518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9DB06FEA-BDEB-4F63-A624-0B81C2317591}"/>
                </a:ext>
              </a:extLst>
            </p:cNvPr>
            <p:cNvCxnSpPr>
              <a:cxnSpLocks/>
            </p:cNvCxnSpPr>
            <p:nvPr/>
          </p:nvCxnSpPr>
          <p:spPr>
            <a:xfrm>
              <a:off x="4715779" y="2237355"/>
              <a:ext cx="0" cy="134218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F62960C5-07DA-40B9-917D-D9305922208F}"/>
                </a:ext>
              </a:extLst>
            </p:cNvPr>
            <p:cNvCxnSpPr>
              <a:cxnSpLocks/>
            </p:cNvCxnSpPr>
            <p:nvPr/>
          </p:nvCxnSpPr>
          <p:spPr>
            <a:xfrm>
              <a:off x="6326600" y="2208480"/>
              <a:ext cx="0" cy="137105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2AD5995-1222-4C8C-9D54-464075928DED}"/>
                </a:ext>
              </a:extLst>
            </p:cNvPr>
            <p:cNvSpPr/>
            <p:nvPr/>
          </p:nvSpPr>
          <p:spPr>
            <a:xfrm>
              <a:off x="852801" y="2073000"/>
              <a:ext cx="1548569" cy="1437252"/>
            </a:xfrm>
            <a:prstGeom prst="rect">
              <a:avLst/>
            </a:prstGeom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ts val="769"/>
                </a:spcBef>
              </a:pPr>
              <a:r>
                <a:rPr lang="fr-FR" sz="2562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charset="0"/>
                </a:rPr>
                <a:t>60</a:t>
              </a:r>
              <a:r>
                <a:rPr lang="fr-FR" sz="1793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charset="0"/>
                </a:rPr>
                <a:t>%</a:t>
              </a:r>
              <a:br>
                <a:rPr lang="fr-FR" sz="3843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charset="0"/>
                </a:rPr>
              </a:br>
              <a:r>
                <a:rPr lang="fr-FR" sz="705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des consultations</a:t>
              </a:r>
              <a:br>
                <a:rPr lang="fr-FR" sz="705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</a:br>
              <a:r>
                <a:rPr lang="fr-FR" sz="705" dirty="0">
                  <a:latin typeface="Source Sans Pro" panose="020B0503030403020204" pitchFamily="34" charset="0"/>
                </a:rPr>
                <a:t>ont lieu le soir, </a:t>
              </a:r>
              <a:br>
                <a:rPr lang="fr-FR" sz="705" dirty="0">
                  <a:latin typeface="Source Sans Pro" panose="020B0503030403020204" pitchFamily="34" charset="0"/>
                </a:rPr>
              </a:br>
              <a:r>
                <a:rPr lang="fr-FR" sz="705" dirty="0">
                  <a:latin typeface="Source Sans Pro" panose="020B0503030403020204" pitchFamily="34" charset="0"/>
                </a:rPr>
                <a:t>la nuit, le week-end </a:t>
              </a:r>
              <a:br>
                <a:rPr lang="fr-FR" sz="705" dirty="0">
                  <a:latin typeface="Source Sans Pro" panose="020B0503030403020204" pitchFamily="34" charset="0"/>
                </a:rPr>
              </a:br>
              <a:r>
                <a:rPr lang="fr-FR" sz="705" dirty="0">
                  <a:latin typeface="Source Sans Pro" panose="020B0503030403020204" pitchFamily="34" charset="0"/>
                </a:rPr>
                <a:t>et les jours fériés</a:t>
              </a:r>
              <a:r>
                <a:rPr lang="fr-FR" sz="673" dirty="0">
                  <a:latin typeface="Source Sans Pro" panose="020B0503030403020204" pitchFamily="34" charset="0"/>
                </a:rPr>
                <a:t>.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20B42DB-B040-41A8-8D41-C267C35B126B}"/>
                </a:ext>
              </a:extLst>
            </p:cNvPr>
            <p:cNvSpPr/>
            <p:nvPr/>
          </p:nvSpPr>
          <p:spPr>
            <a:xfrm>
              <a:off x="4737323" y="2071434"/>
              <a:ext cx="1558866" cy="1566391"/>
            </a:xfrm>
            <a:prstGeom prst="rect">
              <a:avLst/>
            </a:prstGeom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ts val="769"/>
                </a:spcBef>
              </a:pPr>
              <a:r>
                <a:rPr lang="fr-FR" sz="2562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charset="0"/>
                </a:rPr>
                <a:t>95</a:t>
              </a:r>
              <a:r>
                <a:rPr lang="fr-FR" sz="1793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%</a:t>
              </a:r>
              <a:br>
                <a:rPr lang="fr-FR" sz="3074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charset="0"/>
                </a:rPr>
              </a:br>
              <a:r>
                <a:rPr lang="fr-FR" sz="705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des utilisateurs </a:t>
              </a:r>
              <a:r>
                <a:rPr lang="fr-FR" sz="705" dirty="0">
                  <a:latin typeface="Source Sans Pro" panose="020B0503030403020204" pitchFamily="34" charset="0"/>
                </a:rPr>
                <a:t>disent</a:t>
              </a:r>
              <a:br>
                <a:rPr lang="fr-FR" sz="705" dirty="0">
                  <a:latin typeface="Source Sans Pro" panose="020B0503030403020204" pitchFamily="34" charset="0"/>
                </a:rPr>
              </a:br>
              <a:r>
                <a:rPr lang="fr-FR" sz="705" dirty="0">
                  <a:latin typeface="Source Sans Pro" panose="020B0503030403020204" pitchFamily="34" charset="0"/>
                </a:rPr>
                <a:t>qu’ils réutiliseront </a:t>
              </a:r>
              <a:br>
                <a:rPr lang="fr-FR" sz="705" dirty="0">
                  <a:latin typeface="Source Sans Pro" panose="020B0503030403020204" pitchFamily="34" charset="0"/>
                </a:rPr>
              </a:br>
              <a:r>
                <a:rPr lang="fr-FR" sz="705" dirty="0">
                  <a:latin typeface="Source Sans Pro" panose="020B0503030403020204" pitchFamily="34" charset="0"/>
                </a:rPr>
                <a:t>le service.</a:t>
              </a:r>
            </a:p>
            <a:p>
              <a:pPr algn="ctr">
                <a:spcBef>
                  <a:spcPts val="769"/>
                </a:spcBef>
              </a:pPr>
              <a:endParaRPr lang="fr-FR" sz="576" dirty="0">
                <a:solidFill>
                  <a:schemeClr val="tx2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CECE5E-0DEC-46E0-833D-A952310759F0}"/>
                </a:ext>
              </a:extLst>
            </p:cNvPr>
            <p:cNvSpPr/>
            <p:nvPr/>
          </p:nvSpPr>
          <p:spPr>
            <a:xfrm>
              <a:off x="6405697" y="2155158"/>
              <a:ext cx="2691924" cy="115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7000"/>
                </a:lnSpc>
                <a:spcBef>
                  <a:spcPts val="769"/>
                </a:spcBef>
              </a:pPr>
              <a:r>
                <a:rPr lang="fr-FR" sz="2562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24</a:t>
              </a:r>
              <a:r>
                <a:rPr lang="fr-FR" sz="2050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h/</a:t>
              </a:r>
              <a:r>
                <a:rPr lang="fr-FR" sz="2562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24 7</a:t>
              </a:r>
              <a:r>
                <a:rPr lang="fr-FR" sz="2050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j/</a:t>
              </a:r>
              <a:r>
                <a:rPr lang="fr-FR" sz="2562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7 </a:t>
              </a:r>
              <a:endParaRPr lang="fr-FR" sz="641" b="1" dirty="0">
                <a:solidFill>
                  <a:schemeClr val="tx2"/>
                </a:solidFill>
                <a:latin typeface="Source Sans Pro" panose="020B0503030403020204" pitchFamily="34" charset="77"/>
              </a:endParaRPr>
            </a:p>
            <a:p>
              <a:pPr algn="ctr">
                <a:lnSpc>
                  <a:spcPct val="87000"/>
                </a:lnSpc>
                <a:spcBef>
                  <a:spcPts val="769"/>
                </a:spcBef>
              </a:pPr>
              <a:r>
                <a:rPr lang="fr-FR" sz="641" b="1" dirty="0">
                  <a:solidFill>
                    <a:schemeClr val="tx2"/>
                  </a:solidFill>
                  <a:latin typeface="Source Sans Pro" panose="020B0503030403020204" pitchFamily="34" charset="77"/>
                </a:rPr>
                <a:t>U</a:t>
              </a:r>
              <a:r>
                <a:rPr lang="fr-FR" sz="705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n plateau médical disponible</a:t>
              </a:r>
            </a:p>
            <a:p>
              <a:pPr lvl="0" algn="ctr"/>
              <a:r>
                <a:rPr lang="fr-FR" sz="705" dirty="0">
                  <a:latin typeface="Source Sans Pro" panose="020B0503030403020204" pitchFamily="34" charset="77"/>
                </a:rPr>
                <a:t>Pour consulter immédiatement</a:t>
              </a:r>
              <a:r>
                <a:rPr lang="fr-FR" sz="576" dirty="0">
                  <a:latin typeface="Source Sans Pro" panose="020B0503030403020204" pitchFamily="34" charset="77"/>
                </a:rPr>
                <a:t>.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6EA185B-54A5-41FE-A3AC-48F7CE48C57D}"/>
                </a:ext>
              </a:extLst>
            </p:cNvPr>
            <p:cNvSpPr/>
            <p:nvPr/>
          </p:nvSpPr>
          <p:spPr>
            <a:xfrm>
              <a:off x="516008" y="4536032"/>
              <a:ext cx="5163432" cy="1221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defRPr/>
              </a:pPr>
              <a:r>
                <a:rPr lang="fr-FR" sz="897" b="1" dirty="0">
                  <a:solidFill>
                    <a:srgbClr val="00008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8% de la population </a:t>
              </a:r>
              <a:r>
                <a:rPr lang="fr-FR" sz="897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vit actuellement dans l’une </a:t>
              </a:r>
              <a:r>
                <a:rPr lang="fr-FR" sz="897" b="1" dirty="0">
                  <a:solidFill>
                    <a:srgbClr val="00008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des 9 000 communes manquant de médecins généralistes</a:t>
              </a:r>
              <a:r>
                <a:rPr lang="fr-FR" sz="705" b="1" dirty="0">
                  <a:solidFill>
                    <a:srgbClr val="00008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. </a:t>
              </a:r>
              <a:r>
                <a:rPr lang="fr-FR" sz="897" b="1" dirty="0">
                  <a:solidFill>
                    <a:srgbClr val="00008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Tout type de territoire est concerné </a:t>
              </a:r>
              <a:r>
                <a:rPr lang="fr-FR" sz="897" dirty="0"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(aussi bien rural qu’urbain), avec une aggravation prévisible due aux départs à la retraite de généralistes qui ne sont pas remplacés en totalité.</a:t>
              </a:r>
            </a:p>
          </p:txBody>
        </p:sp>
        <p:sp>
          <p:nvSpPr>
            <p:cNvPr id="65" name="Espace réservé du texte 2">
              <a:extLst>
                <a:ext uri="{FF2B5EF4-FFF2-40B4-BE49-F238E27FC236}">
                  <a16:creationId xmlns:a16="http://schemas.microsoft.com/office/drawing/2014/main" id="{FA057D6E-38E0-46E4-92A0-4A2AF2B090C2}"/>
                </a:ext>
              </a:extLst>
            </p:cNvPr>
            <p:cNvSpPr txBox="1">
              <a:spLocks/>
            </p:cNvSpPr>
            <p:nvPr/>
          </p:nvSpPr>
          <p:spPr>
            <a:xfrm>
              <a:off x="515621" y="3927253"/>
              <a:ext cx="5549212" cy="399852"/>
            </a:xfrm>
            <a:prstGeom prst="rect">
              <a:avLst/>
            </a:prstGeom>
          </p:spPr>
          <p:txBody>
            <a:bodyPr vert="horz" lIns="58568" tIns="29284" rIns="58568" bIns="29284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fr-FR" sz="1153" b="1" dirty="0">
                  <a:solidFill>
                    <a:srgbClr val="FF0000"/>
                  </a:solidFill>
                  <a:latin typeface="Source Sans Pro" panose="020B0503030403020204" pitchFamily="34" charset="0"/>
                  <a:ea typeface="+mn-ea"/>
                  <a:cs typeface="Calibri"/>
                </a:rPr>
                <a:t>Un atout aussi pour lutter contre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fr-FR" sz="1153" b="1" dirty="0">
                  <a:solidFill>
                    <a:srgbClr val="FF0000"/>
                  </a:solidFill>
                  <a:latin typeface="Source Sans Pro" panose="020B0503030403020204" pitchFamily="34" charset="0"/>
                  <a:ea typeface="+mn-ea"/>
                  <a:cs typeface="Calibri"/>
                </a:rPr>
                <a:t>les déserts médicaux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DD160EE-26B6-49E1-B8D2-B59E731DAF5E}"/>
                </a:ext>
              </a:extLst>
            </p:cNvPr>
            <p:cNvGrpSpPr/>
            <p:nvPr/>
          </p:nvGrpSpPr>
          <p:grpSpPr>
            <a:xfrm>
              <a:off x="7858581" y="5021894"/>
              <a:ext cx="3837731" cy="1252952"/>
              <a:chOff x="6986516" y="4744157"/>
              <a:chExt cx="3927018" cy="1252952"/>
            </a:xfrm>
          </p:grpSpPr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3FCBF562-0B18-4921-87AE-82AB4BC1072D}"/>
                  </a:ext>
                </a:extLst>
              </p:cNvPr>
              <p:cNvGrpSpPr/>
              <p:nvPr/>
            </p:nvGrpSpPr>
            <p:grpSpPr>
              <a:xfrm>
                <a:off x="6986516" y="4806285"/>
                <a:ext cx="423456" cy="706742"/>
                <a:chOff x="5921090" y="1146208"/>
                <a:chExt cx="341256" cy="569552"/>
              </a:xfrm>
              <a:solidFill>
                <a:srgbClr val="007F91"/>
              </a:solidFill>
            </p:grpSpPr>
            <p:sp>
              <p:nvSpPr>
                <p:cNvPr id="71" name="Plus Sign 106">
                  <a:extLst>
                    <a:ext uri="{FF2B5EF4-FFF2-40B4-BE49-F238E27FC236}">
                      <a16:creationId xmlns:a16="http://schemas.microsoft.com/office/drawing/2014/main" id="{385C1927-F2C7-4890-95D0-C757519812DB}"/>
                    </a:ext>
                  </a:extLst>
                </p:cNvPr>
                <p:cNvSpPr/>
                <p:nvPr/>
              </p:nvSpPr>
              <p:spPr>
                <a:xfrm>
                  <a:off x="5987900" y="1322296"/>
                  <a:ext cx="195954" cy="184300"/>
                </a:xfrm>
                <a:prstGeom prst="mathPlus">
                  <a:avLst/>
                </a:prstGeom>
                <a:grpFill/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58567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53" kern="0">
                    <a:solidFill>
                      <a:schemeClr val="bg1"/>
                    </a:solidFill>
                    <a:latin typeface="Source Sans Pro"/>
                    <a:cs typeface="+mn-cs"/>
                  </a:endParaRPr>
                </a:p>
              </p:txBody>
            </p:sp>
            <p:grpSp>
              <p:nvGrpSpPr>
                <p:cNvPr id="72" name="Group 107">
                  <a:extLst>
                    <a:ext uri="{FF2B5EF4-FFF2-40B4-BE49-F238E27FC236}">
                      <a16:creationId xmlns:a16="http://schemas.microsoft.com/office/drawing/2014/main" id="{BCECDD1F-7A28-4C86-A303-145E0E29E9D0}"/>
                    </a:ext>
                  </a:extLst>
                </p:cNvPr>
                <p:cNvGrpSpPr/>
                <p:nvPr/>
              </p:nvGrpSpPr>
              <p:grpSpPr>
                <a:xfrm>
                  <a:off x="5921090" y="1146208"/>
                  <a:ext cx="341256" cy="569552"/>
                  <a:chOff x="3121796" y="0"/>
                  <a:chExt cx="2897121" cy="5141035"/>
                </a:xfrm>
                <a:grpFill/>
              </p:grpSpPr>
              <p:sp>
                <p:nvSpPr>
                  <p:cNvPr id="73" name="Freeform: Shape 108">
                    <a:extLst>
                      <a:ext uri="{FF2B5EF4-FFF2-40B4-BE49-F238E27FC236}">
                        <a16:creationId xmlns:a16="http://schemas.microsoft.com/office/drawing/2014/main" id="{503E4694-9CCA-4C2F-BD5E-DEAE2AD8AF19}"/>
                      </a:ext>
                    </a:extLst>
                  </p:cNvPr>
                  <p:cNvSpPr/>
                  <p:nvPr/>
                </p:nvSpPr>
                <p:spPr>
                  <a:xfrm>
                    <a:off x="3121796" y="0"/>
                    <a:ext cx="2897121" cy="5141035"/>
                  </a:xfrm>
                  <a:custGeom>
                    <a:avLst/>
                    <a:gdLst>
                      <a:gd name="connsiteX0" fmla="*/ 2568463 w 2897121"/>
                      <a:gd name="connsiteY0" fmla="*/ 0 h 5141035"/>
                      <a:gd name="connsiteX1" fmla="*/ 327837 w 2897121"/>
                      <a:gd name="connsiteY1" fmla="*/ 0 h 5141035"/>
                      <a:gd name="connsiteX2" fmla="*/ 0 w 2897121"/>
                      <a:gd name="connsiteY2" fmla="*/ 327837 h 5141035"/>
                      <a:gd name="connsiteX3" fmla="*/ 0 w 2897121"/>
                      <a:gd name="connsiteY3" fmla="*/ 4813199 h 5141035"/>
                      <a:gd name="connsiteX4" fmla="*/ 327837 w 2897121"/>
                      <a:gd name="connsiteY4" fmla="*/ 5141035 h 5141035"/>
                      <a:gd name="connsiteX5" fmla="*/ 2569285 w 2897121"/>
                      <a:gd name="connsiteY5" fmla="*/ 5141035 h 5141035"/>
                      <a:gd name="connsiteX6" fmla="*/ 2897122 w 2897121"/>
                      <a:gd name="connsiteY6" fmla="*/ 4813199 h 5141035"/>
                      <a:gd name="connsiteX7" fmla="*/ 2897122 w 2897121"/>
                      <a:gd name="connsiteY7" fmla="*/ 327837 h 5141035"/>
                      <a:gd name="connsiteX8" fmla="*/ 2568463 w 2897121"/>
                      <a:gd name="connsiteY8" fmla="*/ 0 h 5141035"/>
                      <a:gd name="connsiteX9" fmla="*/ 327837 w 2897121"/>
                      <a:gd name="connsiteY9" fmla="*/ 152004 h 5141035"/>
                      <a:gd name="connsiteX10" fmla="*/ 2569285 w 2897121"/>
                      <a:gd name="connsiteY10" fmla="*/ 152004 h 5141035"/>
                      <a:gd name="connsiteX11" fmla="*/ 2745117 w 2897121"/>
                      <a:gd name="connsiteY11" fmla="*/ 327837 h 5141035"/>
                      <a:gd name="connsiteX12" fmla="*/ 2745117 w 2897121"/>
                      <a:gd name="connsiteY12" fmla="*/ 437937 h 5141035"/>
                      <a:gd name="connsiteX13" fmla="*/ 152004 w 2897121"/>
                      <a:gd name="connsiteY13" fmla="*/ 437937 h 5141035"/>
                      <a:gd name="connsiteX14" fmla="*/ 152004 w 2897121"/>
                      <a:gd name="connsiteY14" fmla="*/ 327837 h 5141035"/>
                      <a:gd name="connsiteX15" fmla="*/ 327837 w 2897121"/>
                      <a:gd name="connsiteY15" fmla="*/ 152004 h 5141035"/>
                      <a:gd name="connsiteX16" fmla="*/ 2744296 w 2897121"/>
                      <a:gd name="connsiteY16" fmla="*/ 589120 h 5141035"/>
                      <a:gd name="connsiteX17" fmla="*/ 2744296 w 2897121"/>
                      <a:gd name="connsiteY17" fmla="*/ 4150953 h 5141035"/>
                      <a:gd name="connsiteX18" fmla="*/ 152004 w 2897121"/>
                      <a:gd name="connsiteY18" fmla="*/ 4150953 h 5141035"/>
                      <a:gd name="connsiteX19" fmla="*/ 152004 w 2897121"/>
                      <a:gd name="connsiteY19" fmla="*/ 589120 h 5141035"/>
                      <a:gd name="connsiteX20" fmla="*/ 2744296 w 2897121"/>
                      <a:gd name="connsiteY20" fmla="*/ 589120 h 5141035"/>
                      <a:gd name="connsiteX21" fmla="*/ 2568463 w 2897121"/>
                      <a:gd name="connsiteY21" fmla="*/ 4989031 h 5141035"/>
                      <a:gd name="connsiteX22" fmla="*/ 327837 w 2897121"/>
                      <a:gd name="connsiteY22" fmla="*/ 4989031 h 5141035"/>
                      <a:gd name="connsiteX23" fmla="*/ 152004 w 2897121"/>
                      <a:gd name="connsiteY23" fmla="*/ 4813199 h 5141035"/>
                      <a:gd name="connsiteX24" fmla="*/ 152004 w 2897121"/>
                      <a:gd name="connsiteY24" fmla="*/ 4302957 h 5141035"/>
                      <a:gd name="connsiteX25" fmla="*/ 2744296 w 2897121"/>
                      <a:gd name="connsiteY25" fmla="*/ 4302957 h 5141035"/>
                      <a:gd name="connsiteX26" fmla="*/ 2744296 w 2897121"/>
                      <a:gd name="connsiteY26" fmla="*/ 4813199 h 5141035"/>
                      <a:gd name="connsiteX27" fmla="*/ 2568463 w 2897121"/>
                      <a:gd name="connsiteY27" fmla="*/ 4989031 h 5141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897121" h="5141035">
                        <a:moveTo>
                          <a:pt x="2568463" y="0"/>
                        </a:moveTo>
                        <a:lnTo>
                          <a:pt x="327837" y="0"/>
                        </a:lnTo>
                        <a:cubicBezTo>
                          <a:pt x="147075" y="0"/>
                          <a:pt x="0" y="147075"/>
                          <a:pt x="0" y="327837"/>
                        </a:cubicBezTo>
                        <a:lnTo>
                          <a:pt x="0" y="4813199"/>
                        </a:lnTo>
                        <a:cubicBezTo>
                          <a:pt x="0" y="4993961"/>
                          <a:pt x="147075" y="5141035"/>
                          <a:pt x="327837" y="5141035"/>
                        </a:cubicBezTo>
                        <a:lnTo>
                          <a:pt x="2569285" y="5141035"/>
                        </a:lnTo>
                        <a:cubicBezTo>
                          <a:pt x="2750047" y="5141035"/>
                          <a:pt x="2897122" y="4993961"/>
                          <a:pt x="2897122" y="4813199"/>
                        </a:cubicBezTo>
                        <a:lnTo>
                          <a:pt x="2897122" y="327837"/>
                        </a:lnTo>
                        <a:cubicBezTo>
                          <a:pt x="2896300" y="147075"/>
                          <a:pt x="2749225" y="0"/>
                          <a:pt x="2568463" y="0"/>
                        </a:cubicBezTo>
                        <a:close/>
                        <a:moveTo>
                          <a:pt x="327837" y="152004"/>
                        </a:moveTo>
                        <a:lnTo>
                          <a:pt x="2569285" y="152004"/>
                        </a:lnTo>
                        <a:cubicBezTo>
                          <a:pt x="2666239" y="152004"/>
                          <a:pt x="2745117" y="230882"/>
                          <a:pt x="2745117" y="327837"/>
                        </a:cubicBezTo>
                        <a:lnTo>
                          <a:pt x="2745117" y="437937"/>
                        </a:lnTo>
                        <a:lnTo>
                          <a:pt x="152004" y="437937"/>
                        </a:lnTo>
                        <a:lnTo>
                          <a:pt x="152004" y="327837"/>
                        </a:lnTo>
                        <a:cubicBezTo>
                          <a:pt x="152004" y="230882"/>
                          <a:pt x="230882" y="152004"/>
                          <a:pt x="327837" y="152004"/>
                        </a:cubicBezTo>
                        <a:close/>
                        <a:moveTo>
                          <a:pt x="2744296" y="589120"/>
                        </a:moveTo>
                        <a:lnTo>
                          <a:pt x="2744296" y="4150953"/>
                        </a:lnTo>
                        <a:lnTo>
                          <a:pt x="152004" y="4150953"/>
                        </a:lnTo>
                        <a:lnTo>
                          <a:pt x="152004" y="589120"/>
                        </a:lnTo>
                        <a:lnTo>
                          <a:pt x="2744296" y="589120"/>
                        </a:lnTo>
                        <a:close/>
                        <a:moveTo>
                          <a:pt x="2568463" y="4989031"/>
                        </a:moveTo>
                        <a:lnTo>
                          <a:pt x="327837" y="4989031"/>
                        </a:lnTo>
                        <a:cubicBezTo>
                          <a:pt x="230882" y="4989031"/>
                          <a:pt x="152004" y="4910153"/>
                          <a:pt x="152004" y="4813199"/>
                        </a:cubicBezTo>
                        <a:lnTo>
                          <a:pt x="152004" y="4302957"/>
                        </a:lnTo>
                        <a:lnTo>
                          <a:pt x="2744296" y="4302957"/>
                        </a:lnTo>
                        <a:lnTo>
                          <a:pt x="2744296" y="4813199"/>
                        </a:lnTo>
                        <a:cubicBezTo>
                          <a:pt x="2744296" y="4910153"/>
                          <a:pt x="2665418" y="4989031"/>
                          <a:pt x="2568463" y="4989031"/>
                        </a:cubicBezTo>
                        <a:close/>
                      </a:path>
                    </a:pathLst>
                  </a:custGeom>
                  <a:grpFill/>
                  <a:ln w="8203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85673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153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" name="Freeform: Shape 109">
                    <a:extLst>
                      <a:ext uri="{FF2B5EF4-FFF2-40B4-BE49-F238E27FC236}">
                        <a16:creationId xmlns:a16="http://schemas.microsoft.com/office/drawing/2014/main" id="{5F89FD6C-60C2-4CE3-B6F3-1190F7F1416F}"/>
                      </a:ext>
                    </a:extLst>
                  </p:cNvPr>
                  <p:cNvSpPr/>
                  <p:nvPr/>
                </p:nvSpPr>
                <p:spPr>
                  <a:xfrm>
                    <a:off x="4295927" y="4379369"/>
                    <a:ext cx="547215" cy="547215"/>
                  </a:xfrm>
                  <a:custGeom>
                    <a:avLst/>
                    <a:gdLst>
                      <a:gd name="connsiteX0" fmla="*/ 273608 w 547215"/>
                      <a:gd name="connsiteY0" fmla="*/ 0 h 547215"/>
                      <a:gd name="connsiteX1" fmla="*/ 0 w 547215"/>
                      <a:gd name="connsiteY1" fmla="*/ 273608 h 547215"/>
                      <a:gd name="connsiteX2" fmla="*/ 273608 w 547215"/>
                      <a:gd name="connsiteY2" fmla="*/ 547216 h 547215"/>
                      <a:gd name="connsiteX3" fmla="*/ 547216 w 547215"/>
                      <a:gd name="connsiteY3" fmla="*/ 273608 h 547215"/>
                      <a:gd name="connsiteX4" fmla="*/ 273608 w 547215"/>
                      <a:gd name="connsiteY4" fmla="*/ 0 h 547215"/>
                      <a:gd name="connsiteX5" fmla="*/ 273608 w 547215"/>
                      <a:gd name="connsiteY5" fmla="*/ 395211 h 547215"/>
                      <a:gd name="connsiteX6" fmla="*/ 152004 w 547215"/>
                      <a:gd name="connsiteY6" fmla="*/ 273608 h 547215"/>
                      <a:gd name="connsiteX7" fmla="*/ 273608 w 547215"/>
                      <a:gd name="connsiteY7" fmla="*/ 152004 h 547215"/>
                      <a:gd name="connsiteX8" fmla="*/ 395211 w 547215"/>
                      <a:gd name="connsiteY8" fmla="*/ 273608 h 547215"/>
                      <a:gd name="connsiteX9" fmla="*/ 273608 w 547215"/>
                      <a:gd name="connsiteY9" fmla="*/ 395211 h 547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47215" h="547215">
                        <a:moveTo>
                          <a:pt x="273608" y="0"/>
                        </a:moveTo>
                        <a:cubicBezTo>
                          <a:pt x="122425" y="0"/>
                          <a:pt x="0" y="122425"/>
                          <a:pt x="0" y="273608"/>
                        </a:cubicBezTo>
                        <a:cubicBezTo>
                          <a:pt x="0" y="424791"/>
                          <a:pt x="122425" y="547216"/>
                          <a:pt x="273608" y="547216"/>
                        </a:cubicBezTo>
                        <a:cubicBezTo>
                          <a:pt x="424791" y="547216"/>
                          <a:pt x="547216" y="424791"/>
                          <a:pt x="547216" y="273608"/>
                        </a:cubicBezTo>
                        <a:cubicBezTo>
                          <a:pt x="547216" y="122425"/>
                          <a:pt x="424791" y="0"/>
                          <a:pt x="273608" y="0"/>
                        </a:cubicBezTo>
                        <a:close/>
                        <a:moveTo>
                          <a:pt x="273608" y="395211"/>
                        </a:moveTo>
                        <a:cubicBezTo>
                          <a:pt x="206233" y="395211"/>
                          <a:pt x="152004" y="340161"/>
                          <a:pt x="152004" y="273608"/>
                        </a:cubicBezTo>
                        <a:cubicBezTo>
                          <a:pt x="152004" y="206233"/>
                          <a:pt x="207055" y="152004"/>
                          <a:pt x="273608" y="152004"/>
                        </a:cubicBezTo>
                        <a:cubicBezTo>
                          <a:pt x="340983" y="152004"/>
                          <a:pt x="395211" y="206233"/>
                          <a:pt x="395211" y="273608"/>
                        </a:cubicBezTo>
                        <a:cubicBezTo>
                          <a:pt x="396033" y="340983"/>
                          <a:pt x="340983" y="395211"/>
                          <a:pt x="273608" y="395211"/>
                        </a:cubicBezTo>
                        <a:close/>
                      </a:path>
                    </a:pathLst>
                  </a:custGeom>
                  <a:grpFill/>
                  <a:ln w="8203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85673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153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5" name="Freeform: Shape 110">
                    <a:extLst>
                      <a:ext uri="{FF2B5EF4-FFF2-40B4-BE49-F238E27FC236}">
                        <a16:creationId xmlns:a16="http://schemas.microsoft.com/office/drawing/2014/main" id="{4F0A87C9-2AE4-49AE-A095-606748826ABE}"/>
                      </a:ext>
                    </a:extLst>
                  </p:cNvPr>
                  <p:cNvSpPr/>
                  <p:nvPr/>
                </p:nvSpPr>
                <p:spPr>
                  <a:xfrm>
                    <a:off x="4418325" y="287575"/>
                    <a:ext cx="313073" cy="80521"/>
                  </a:xfrm>
                  <a:custGeom>
                    <a:avLst/>
                    <a:gdLst>
                      <a:gd name="connsiteX0" fmla="*/ 40288 w 313073"/>
                      <a:gd name="connsiteY0" fmla="*/ 80521 h 80521"/>
                      <a:gd name="connsiteX1" fmla="*/ 272813 w 313073"/>
                      <a:gd name="connsiteY1" fmla="*/ 80521 h 80521"/>
                      <a:gd name="connsiteX2" fmla="*/ 313074 w 313073"/>
                      <a:gd name="connsiteY2" fmla="*/ 40261 h 80521"/>
                      <a:gd name="connsiteX3" fmla="*/ 272813 w 313073"/>
                      <a:gd name="connsiteY3" fmla="*/ 0 h 80521"/>
                      <a:gd name="connsiteX4" fmla="*/ 40288 w 313073"/>
                      <a:gd name="connsiteY4" fmla="*/ 0 h 80521"/>
                      <a:gd name="connsiteX5" fmla="*/ 27 w 313073"/>
                      <a:gd name="connsiteY5" fmla="*/ 40261 h 80521"/>
                      <a:gd name="connsiteX6" fmla="*/ 40288 w 313073"/>
                      <a:gd name="connsiteY6" fmla="*/ 80521 h 80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3073" h="80521">
                        <a:moveTo>
                          <a:pt x="40288" y="80521"/>
                        </a:moveTo>
                        <a:lnTo>
                          <a:pt x="272813" y="80521"/>
                        </a:lnTo>
                        <a:cubicBezTo>
                          <a:pt x="294998" y="80521"/>
                          <a:pt x="313074" y="62445"/>
                          <a:pt x="313074" y="40261"/>
                        </a:cubicBezTo>
                        <a:cubicBezTo>
                          <a:pt x="313074" y="18076"/>
                          <a:pt x="294998" y="0"/>
                          <a:pt x="272813" y="0"/>
                        </a:cubicBezTo>
                        <a:lnTo>
                          <a:pt x="40288" y="0"/>
                        </a:lnTo>
                        <a:cubicBezTo>
                          <a:pt x="18103" y="0"/>
                          <a:pt x="27" y="18076"/>
                          <a:pt x="27" y="40261"/>
                        </a:cubicBezTo>
                        <a:cubicBezTo>
                          <a:pt x="-795" y="62445"/>
                          <a:pt x="17281" y="80521"/>
                          <a:pt x="40288" y="80521"/>
                        </a:cubicBezTo>
                        <a:close/>
                      </a:path>
                    </a:pathLst>
                  </a:custGeom>
                  <a:grpFill/>
                  <a:ln w="8203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585673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153" kern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C7BECD-E52B-43A4-BC38-E42E8E5C97B4}"/>
                  </a:ext>
                </a:extLst>
              </p:cNvPr>
              <p:cNvSpPr/>
              <p:nvPr/>
            </p:nvSpPr>
            <p:spPr>
              <a:xfrm>
                <a:off x="7410664" y="4744157"/>
                <a:ext cx="1374877" cy="125295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fr-FR" sz="769" b="1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3633 </a:t>
                </a:r>
              </a:p>
              <a:p>
                <a:r>
                  <a:rPr lang="fr-FR" sz="769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Depuis la France</a:t>
                </a:r>
              </a:p>
              <a:p>
                <a:r>
                  <a:rPr lang="fr-FR" sz="769" b="1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+33 1 55 92 27 54</a:t>
                </a:r>
                <a:br>
                  <a:rPr lang="fr-FR" sz="769" b="1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</a:br>
                <a:r>
                  <a:rPr lang="fr-FR" sz="769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depuis l’étranger </a:t>
                </a:r>
              </a:p>
            </p:txBody>
          </p:sp>
          <p:grpSp>
            <p:nvGrpSpPr>
              <p:cNvPr id="78" name="Graphique 104">
                <a:extLst>
                  <a:ext uri="{FF2B5EF4-FFF2-40B4-BE49-F238E27FC236}">
                    <a16:creationId xmlns:a16="http://schemas.microsoft.com/office/drawing/2014/main" id="{75268C19-7987-4018-8EB4-17BDB9041F72}"/>
                  </a:ext>
                </a:extLst>
              </p:cNvPr>
              <p:cNvGrpSpPr/>
              <p:nvPr/>
            </p:nvGrpSpPr>
            <p:grpSpPr>
              <a:xfrm>
                <a:off x="8992598" y="4793933"/>
                <a:ext cx="753678" cy="719093"/>
                <a:chOff x="4276725" y="2314575"/>
                <a:chExt cx="590550" cy="514350"/>
              </a:xfrm>
              <a:noFill/>
            </p:grpSpPr>
            <p:sp>
              <p:nvSpPr>
                <p:cNvPr id="79" name="Forme libre : forme 106">
                  <a:extLst>
                    <a:ext uri="{FF2B5EF4-FFF2-40B4-BE49-F238E27FC236}">
                      <a16:creationId xmlns:a16="http://schemas.microsoft.com/office/drawing/2014/main" id="{75B5DD66-E8DA-49EE-901F-9452CE17AC09}"/>
                    </a:ext>
                  </a:extLst>
                </p:cNvPr>
                <p:cNvSpPr/>
                <p:nvPr/>
              </p:nvSpPr>
              <p:spPr>
                <a:xfrm>
                  <a:off x="4314825" y="2352675"/>
                  <a:ext cx="457200" cy="266700"/>
                </a:xfrm>
                <a:custGeom>
                  <a:avLst/>
                  <a:gdLst>
                    <a:gd name="connsiteX0" fmla="*/ 361950 w 457200"/>
                    <a:gd name="connsiteY0" fmla="*/ 171450 h 266700"/>
                    <a:gd name="connsiteX1" fmla="*/ 381000 w 457200"/>
                    <a:gd name="connsiteY1" fmla="*/ 152400 h 266700"/>
                    <a:gd name="connsiteX2" fmla="*/ 457200 w 457200"/>
                    <a:gd name="connsiteY2" fmla="*/ 152400 h 266700"/>
                    <a:gd name="connsiteX3" fmla="*/ 457200 w 457200"/>
                    <a:gd name="connsiteY3" fmla="*/ 0 h 266700"/>
                    <a:gd name="connsiteX4" fmla="*/ 0 w 457200"/>
                    <a:gd name="connsiteY4" fmla="*/ 0 h 266700"/>
                    <a:gd name="connsiteX5" fmla="*/ 0 w 457200"/>
                    <a:gd name="connsiteY5" fmla="*/ 266700 h 266700"/>
                    <a:gd name="connsiteX6" fmla="*/ 361950 w 457200"/>
                    <a:gd name="connsiteY6" fmla="*/ 266700 h 266700"/>
                    <a:gd name="connsiteX7" fmla="*/ 361950 w 457200"/>
                    <a:gd name="connsiteY7" fmla="*/ 17145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7200" h="266700">
                      <a:moveTo>
                        <a:pt x="361950" y="171450"/>
                      </a:moveTo>
                      <a:cubicBezTo>
                        <a:pt x="361950" y="160973"/>
                        <a:pt x="370523" y="152400"/>
                        <a:pt x="381000" y="152400"/>
                      </a:cubicBezTo>
                      <a:lnTo>
                        <a:pt x="457200" y="152400"/>
                      </a:lnTo>
                      <a:lnTo>
                        <a:pt x="457200" y="0"/>
                      </a:lnTo>
                      <a:lnTo>
                        <a:pt x="0" y="0"/>
                      </a:lnTo>
                      <a:lnTo>
                        <a:pt x="0" y="266700"/>
                      </a:lnTo>
                      <a:lnTo>
                        <a:pt x="361950" y="266700"/>
                      </a:lnTo>
                      <a:lnTo>
                        <a:pt x="361950" y="171450"/>
                      </a:lnTo>
                      <a:close/>
                    </a:path>
                  </a:pathLst>
                </a:custGeom>
                <a:grp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sz="897" dirty="0">
                    <a:ln>
                      <a:solidFill>
                        <a:srgbClr val="007F9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0" name="Graphique 104">
                  <a:extLst>
                    <a:ext uri="{FF2B5EF4-FFF2-40B4-BE49-F238E27FC236}">
                      <a16:creationId xmlns:a16="http://schemas.microsoft.com/office/drawing/2014/main" id="{0C9772AA-9C0B-4CAD-B176-1142DC27273E}"/>
                    </a:ext>
                  </a:extLst>
                </p:cNvPr>
                <p:cNvGrpSpPr/>
                <p:nvPr/>
              </p:nvGrpSpPr>
              <p:grpSpPr>
                <a:xfrm>
                  <a:off x="4276725" y="2314575"/>
                  <a:ext cx="533400" cy="514350"/>
                  <a:chOff x="4276725" y="2314575"/>
                  <a:chExt cx="533400" cy="514350"/>
                </a:xfrm>
                <a:grpFill/>
              </p:grpSpPr>
              <p:sp>
                <p:nvSpPr>
                  <p:cNvPr id="111" name="Forme libre : forme 108">
                    <a:extLst>
                      <a:ext uri="{FF2B5EF4-FFF2-40B4-BE49-F238E27FC236}">
                        <a16:creationId xmlns:a16="http://schemas.microsoft.com/office/drawing/2014/main" id="{60C28E31-0BB9-4B3C-9CBE-7B642D7A4E97}"/>
                      </a:ext>
                    </a:extLst>
                  </p:cNvPr>
                  <p:cNvSpPr/>
                  <p:nvPr/>
                </p:nvSpPr>
                <p:spPr>
                  <a:xfrm>
                    <a:off x="4276725" y="2657475"/>
                    <a:ext cx="371475" cy="76200"/>
                  </a:xfrm>
                  <a:custGeom>
                    <a:avLst/>
                    <a:gdLst>
                      <a:gd name="connsiteX0" fmla="*/ 371475 w 371475"/>
                      <a:gd name="connsiteY0" fmla="*/ 76200 h 76200"/>
                      <a:gd name="connsiteX1" fmla="*/ 28575 w 371475"/>
                      <a:gd name="connsiteY1" fmla="*/ 76200 h 76200"/>
                      <a:gd name="connsiteX2" fmla="*/ 8382 w 371475"/>
                      <a:gd name="connsiteY2" fmla="*/ 67818 h 76200"/>
                      <a:gd name="connsiteX3" fmla="*/ 0 w 371475"/>
                      <a:gd name="connsiteY3" fmla="*/ 47625 h 76200"/>
                      <a:gd name="connsiteX4" fmla="*/ 0 w 371475"/>
                      <a:gd name="connsiteY4" fmla="*/ 0 h 76200"/>
                      <a:gd name="connsiteX5" fmla="*/ 371475 w 371475"/>
                      <a:gd name="connsiteY5" fmla="*/ 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1475" h="76200">
                        <a:moveTo>
                          <a:pt x="371475" y="76200"/>
                        </a:moveTo>
                        <a:lnTo>
                          <a:pt x="28575" y="76200"/>
                        </a:lnTo>
                        <a:cubicBezTo>
                          <a:pt x="21241" y="76200"/>
                          <a:pt x="13907" y="73438"/>
                          <a:pt x="8382" y="67818"/>
                        </a:cubicBezTo>
                        <a:cubicBezTo>
                          <a:pt x="2762" y="62294"/>
                          <a:pt x="0" y="54959"/>
                          <a:pt x="0" y="47625"/>
                        </a:cubicBezTo>
                        <a:lnTo>
                          <a:pt x="0" y="0"/>
                        </a:lnTo>
                        <a:lnTo>
                          <a:pt x="371475" y="0"/>
                        </a:lnTo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97">
                      <a:ln>
                        <a:solidFill>
                          <a:srgbClr val="007F9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2" name="Forme libre : forme 109">
                    <a:extLst>
                      <a:ext uri="{FF2B5EF4-FFF2-40B4-BE49-F238E27FC236}">
                        <a16:creationId xmlns:a16="http://schemas.microsoft.com/office/drawing/2014/main" id="{9D05E68C-B2DE-48D7-9764-C7689E2D6498}"/>
                      </a:ext>
                    </a:extLst>
                  </p:cNvPr>
                  <p:cNvSpPr/>
                  <p:nvPr/>
                </p:nvSpPr>
                <p:spPr>
                  <a:xfrm>
                    <a:off x="4438650" y="2828925"/>
                    <a:ext cx="209550" cy="9525"/>
                  </a:xfrm>
                  <a:custGeom>
                    <a:avLst/>
                    <a:gdLst>
                      <a:gd name="connsiteX0" fmla="*/ 209550 w 209550"/>
                      <a:gd name="connsiteY0" fmla="*/ 0 h 0"/>
                      <a:gd name="connsiteX1" fmla="*/ 0 w 2095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9550">
                        <a:moveTo>
                          <a:pt x="20955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97">
                      <a:ln>
                        <a:solidFill>
                          <a:srgbClr val="007F9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3" name="Forme libre : forme 110">
                    <a:extLst>
                      <a:ext uri="{FF2B5EF4-FFF2-40B4-BE49-F238E27FC236}">
                        <a16:creationId xmlns:a16="http://schemas.microsoft.com/office/drawing/2014/main" id="{CEA06BCF-D46B-4867-9B2B-8AE85D5BBC33}"/>
                      </a:ext>
                    </a:extLst>
                  </p:cNvPr>
                  <p:cNvSpPr/>
                  <p:nvPr/>
                </p:nvSpPr>
                <p:spPr>
                  <a:xfrm>
                    <a:off x="4610100" y="2733675"/>
                    <a:ext cx="9525" cy="95250"/>
                  </a:xfrm>
                  <a:custGeom>
                    <a:avLst/>
                    <a:gdLst>
                      <a:gd name="connsiteX0" fmla="*/ 0 w 0"/>
                      <a:gd name="connsiteY0" fmla="*/ 95250 h 95250"/>
                      <a:gd name="connsiteX1" fmla="*/ 0 w 0"/>
                      <a:gd name="connsiteY1" fmla="*/ 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95250">
                        <a:moveTo>
                          <a:pt x="0" y="9525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97">
                      <a:ln>
                        <a:solidFill>
                          <a:srgbClr val="007F9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4" name="Forme libre : forme 111">
                    <a:extLst>
                      <a:ext uri="{FF2B5EF4-FFF2-40B4-BE49-F238E27FC236}">
                        <a16:creationId xmlns:a16="http://schemas.microsoft.com/office/drawing/2014/main" id="{DAE7C052-0AF3-48AA-A7DF-C226ED8D4666}"/>
                      </a:ext>
                    </a:extLst>
                  </p:cNvPr>
                  <p:cNvSpPr/>
                  <p:nvPr/>
                </p:nvSpPr>
                <p:spPr>
                  <a:xfrm>
                    <a:off x="4476750" y="2733675"/>
                    <a:ext cx="9525" cy="95250"/>
                  </a:xfrm>
                  <a:custGeom>
                    <a:avLst/>
                    <a:gdLst>
                      <a:gd name="connsiteX0" fmla="*/ 0 w 0"/>
                      <a:gd name="connsiteY0" fmla="*/ 0 h 95250"/>
                      <a:gd name="connsiteX1" fmla="*/ 0 w 0"/>
                      <a:gd name="connsiteY1" fmla="*/ 9525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95250">
                        <a:moveTo>
                          <a:pt x="0" y="0"/>
                        </a:moveTo>
                        <a:lnTo>
                          <a:pt x="0" y="95250"/>
                        </a:lnTo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97">
                      <a:ln>
                        <a:solidFill>
                          <a:srgbClr val="007F9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5" name="Forme libre : forme 112">
                    <a:extLst>
                      <a:ext uri="{FF2B5EF4-FFF2-40B4-BE49-F238E27FC236}">
                        <a16:creationId xmlns:a16="http://schemas.microsoft.com/office/drawing/2014/main" id="{C430906D-030B-489C-896E-3C3B5E3C1882}"/>
                      </a:ext>
                    </a:extLst>
                  </p:cNvPr>
                  <p:cNvSpPr/>
                  <p:nvPr/>
                </p:nvSpPr>
                <p:spPr>
                  <a:xfrm>
                    <a:off x="4514850" y="2695575"/>
                    <a:ext cx="57150" cy="9525"/>
                  </a:xfrm>
                  <a:custGeom>
                    <a:avLst/>
                    <a:gdLst>
                      <a:gd name="connsiteX0" fmla="*/ 0 w 57150"/>
                      <a:gd name="connsiteY0" fmla="*/ 0 h 0"/>
                      <a:gd name="connsiteX1" fmla="*/ 57150 w 571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150">
                        <a:moveTo>
                          <a:pt x="0" y="0"/>
                        </a:moveTo>
                        <a:lnTo>
                          <a:pt x="57150" y="0"/>
                        </a:lnTo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97">
                      <a:ln>
                        <a:solidFill>
                          <a:srgbClr val="007F9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6" name="Forme libre : forme 113">
                    <a:extLst>
                      <a:ext uri="{FF2B5EF4-FFF2-40B4-BE49-F238E27FC236}">
                        <a16:creationId xmlns:a16="http://schemas.microsoft.com/office/drawing/2014/main" id="{520479EC-1226-45DC-805A-963641B4B0EE}"/>
                      </a:ext>
                    </a:extLst>
                  </p:cNvPr>
                  <p:cNvSpPr/>
                  <p:nvPr/>
                </p:nvSpPr>
                <p:spPr>
                  <a:xfrm>
                    <a:off x="4276725" y="2314575"/>
                    <a:ext cx="533400" cy="342900"/>
                  </a:xfrm>
                  <a:custGeom>
                    <a:avLst/>
                    <a:gdLst>
                      <a:gd name="connsiteX0" fmla="*/ 533400 w 533400"/>
                      <a:gd name="connsiteY0" fmla="*/ 161925 h 342900"/>
                      <a:gd name="connsiteX1" fmla="*/ 533400 w 533400"/>
                      <a:gd name="connsiteY1" fmla="*/ 28575 h 342900"/>
                      <a:gd name="connsiteX2" fmla="*/ 525018 w 533400"/>
                      <a:gd name="connsiteY2" fmla="*/ 8382 h 342900"/>
                      <a:gd name="connsiteX3" fmla="*/ 504825 w 533400"/>
                      <a:gd name="connsiteY3" fmla="*/ 0 h 342900"/>
                      <a:gd name="connsiteX4" fmla="*/ 28575 w 533400"/>
                      <a:gd name="connsiteY4" fmla="*/ 0 h 342900"/>
                      <a:gd name="connsiteX5" fmla="*/ 8382 w 533400"/>
                      <a:gd name="connsiteY5" fmla="*/ 8382 h 342900"/>
                      <a:gd name="connsiteX6" fmla="*/ 0 w 533400"/>
                      <a:gd name="connsiteY6" fmla="*/ 28575 h 342900"/>
                      <a:gd name="connsiteX7" fmla="*/ 0 w 533400"/>
                      <a:gd name="connsiteY7" fmla="*/ 342900 h 342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3400" h="342900">
                        <a:moveTo>
                          <a:pt x="533400" y="161925"/>
                        </a:moveTo>
                        <a:lnTo>
                          <a:pt x="533400" y="28575"/>
                        </a:lnTo>
                        <a:cubicBezTo>
                          <a:pt x="533400" y="21241"/>
                          <a:pt x="530638" y="13907"/>
                          <a:pt x="525018" y="8382"/>
                        </a:cubicBezTo>
                        <a:cubicBezTo>
                          <a:pt x="519494" y="2762"/>
                          <a:pt x="512159" y="0"/>
                          <a:pt x="504825" y="0"/>
                        </a:cubicBezTo>
                        <a:lnTo>
                          <a:pt x="28575" y="0"/>
                        </a:lnTo>
                        <a:cubicBezTo>
                          <a:pt x="21241" y="0"/>
                          <a:pt x="13907" y="2762"/>
                          <a:pt x="8382" y="8382"/>
                        </a:cubicBezTo>
                        <a:cubicBezTo>
                          <a:pt x="2857" y="14002"/>
                          <a:pt x="0" y="21241"/>
                          <a:pt x="0" y="28575"/>
                        </a:cubicBezTo>
                        <a:lnTo>
                          <a:pt x="0" y="342900"/>
                        </a:lnTo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97">
                      <a:ln>
                        <a:solidFill>
                          <a:srgbClr val="007F9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05" name="Graphique 104">
                  <a:extLst>
                    <a:ext uri="{FF2B5EF4-FFF2-40B4-BE49-F238E27FC236}">
                      <a16:creationId xmlns:a16="http://schemas.microsoft.com/office/drawing/2014/main" id="{50FCFB4C-395D-4857-8EA4-6E7DE7260376}"/>
                    </a:ext>
                  </a:extLst>
                </p:cNvPr>
                <p:cNvGrpSpPr/>
                <p:nvPr/>
              </p:nvGrpSpPr>
              <p:grpSpPr>
                <a:xfrm>
                  <a:off x="4676775" y="2505075"/>
                  <a:ext cx="190500" cy="323850"/>
                  <a:chOff x="4676775" y="2505075"/>
                  <a:chExt cx="190500" cy="323850"/>
                </a:xfrm>
                <a:grpFill/>
              </p:grpSpPr>
              <p:sp>
                <p:nvSpPr>
                  <p:cNvPr id="107" name="Forme libre : forme 115">
                    <a:extLst>
                      <a:ext uri="{FF2B5EF4-FFF2-40B4-BE49-F238E27FC236}">
                        <a16:creationId xmlns:a16="http://schemas.microsoft.com/office/drawing/2014/main" id="{A2827554-85A8-472F-A722-27F4A8163E29}"/>
                      </a:ext>
                    </a:extLst>
                  </p:cNvPr>
                  <p:cNvSpPr/>
                  <p:nvPr/>
                </p:nvSpPr>
                <p:spPr>
                  <a:xfrm>
                    <a:off x="4676775" y="2505075"/>
                    <a:ext cx="190500" cy="323850"/>
                  </a:xfrm>
                  <a:custGeom>
                    <a:avLst/>
                    <a:gdLst>
                      <a:gd name="connsiteX0" fmla="*/ 190500 w 190500"/>
                      <a:gd name="connsiteY0" fmla="*/ 19050 h 323850"/>
                      <a:gd name="connsiteX1" fmla="*/ 171450 w 190500"/>
                      <a:gd name="connsiteY1" fmla="*/ 0 h 323850"/>
                      <a:gd name="connsiteX2" fmla="*/ 19050 w 190500"/>
                      <a:gd name="connsiteY2" fmla="*/ 0 h 323850"/>
                      <a:gd name="connsiteX3" fmla="*/ 0 w 190500"/>
                      <a:gd name="connsiteY3" fmla="*/ 19050 h 323850"/>
                      <a:gd name="connsiteX4" fmla="*/ 0 w 190500"/>
                      <a:gd name="connsiteY4" fmla="*/ 304800 h 323850"/>
                      <a:gd name="connsiteX5" fmla="*/ 19050 w 190500"/>
                      <a:gd name="connsiteY5" fmla="*/ 323850 h 323850"/>
                      <a:gd name="connsiteX6" fmla="*/ 171450 w 190500"/>
                      <a:gd name="connsiteY6" fmla="*/ 323850 h 323850"/>
                      <a:gd name="connsiteX7" fmla="*/ 190500 w 190500"/>
                      <a:gd name="connsiteY7" fmla="*/ 304800 h 323850"/>
                      <a:gd name="connsiteX8" fmla="*/ 190500 w 190500"/>
                      <a:gd name="connsiteY8" fmla="*/ 19050 h 32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0" h="323850">
                        <a:moveTo>
                          <a:pt x="190500" y="19050"/>
                        </a:moveTo>
                        <a:cubicBezTo>
                          <a:pt x="190500" y="8572"/>
                          <a:pt x="181927" y="0"/>
                          <a:pt x="171450" y="0"/>
                        </a:cubicBezTo>
                        <a:lnTo>
                          <a:pt x="19050" y="0"/>
                        </a:lnTo>
                        <a:cubicBezTo>
                          <a:pt x="8573" y="0"/>
                          <a:pt x="0" y="8572"/>
                          <a:pt x="0" y="19050"/>
                        </a:cubicBezTo>
                        <a:lnTo>
                          <a:pt x="0" y="304800"/>
                        </a:lnTo>
                        <a:cubicBezTo>
                          <a:pt x="0" y="315278"/>
                          <a:pt x="8573" y="323850"/>
                          <a:pt x="19050" y="323850"/>
                        </a:cubicBezTo>
                        <a:lnTo>
                          <a:pt x="171450" y="323850"/>
                        </a:lnTo>
                        <a:cubicBezTo>
                          <a:pt x="181927" y="323850"/>
                          <a:pt x="190500" y="315278"/>
                          <a:pt x="190500" y="304800"/>
                        </a:cubicBezTo>
                        <a:lnTo>
                          <a:pt x="190500" y="19050"/>
                        </a:ln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97">
                      <a:ln>
                        <a:solidFill>
                          <a:srgbClr val="007F9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8" name="Forme libre : forme 116">
                    <a:extLst>
                      <a:ext uri="{FF2B5EF4-FFF2-40B4-BE49-F238E27FC236}">
                        <a16:creationId xmlns:a16="http://schemas.microsoft.com/office/drawing/2014/main" id="{EC7000E6-1585-4C89-87A4-6A8A099F1613}"/>
                      </a:ext>
                    </a:extLst>
                  </p:cNvPr>
                  <p:cNvSpPr/>
                  <p:nvPr/>
                </p:nvSpPr>
                <p:spPr>
                  <a:xfrm>
                    <a:off x="4752975" y="2790825"/>
                    <a:ext cx="38100" cy="9525"/>
                  </a:xfrm>
                  <a:custGeom>
                    <a:avLst/>
                    <a:gdLst>
                      <a:gd name="connsiteX0" fmla="*/ 0 w 38100"/>
                      <a:gd name="connsiteY0" fmla="*/ 0 h 0"/>
                      <a:gd name="connsiteX1" fmla="*/ 38100 w 3810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>
                        <a:moveTo>
                          <a:pt x="0" y="0"/>
                        </a:moveTo>
                        <a:lnTo>
                          <a:pt x="38100" y="0"/>
                        </a:lnTo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97">
                      <a:ln>
                        <a:solidFill>
                          <a:srgbClr val="007F9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9" name="Forme libre : forme 117">
                    <a:extLst>
                      <a:ext uri="{FF2B5EF4-FFF2-40B4-BE49-F238E27FC236}">
                        <a16:creationId xmlns:a16="http://schemas.microsoft.com/office/drawing/2014/main" id="{A0A42C08-AFD9-454C-98C7-862284BF55A0}"/>
                      </a:ext>
                    </a:extLst>
                  </p:cNvPr>
                  <p:cNvSpPr/>
                  <p:nvPr/>
                </p:nvSpPr>
                <p:spPr>
                  <a:xfrm>
                    <a:off x="4762500" y="2543175"/>
                    <a:ext cx="19050" cy="9525"/>
                  </a:xfrm>
                  <a:custGeom>
                    <a:avLst/>
                    <a:gdLst>
                      <a:gd name="connsiteX0" fmla="*/ 19050 w 19050"/>
                      <a:gd name="connsiteY0" fmla="*/ 0 h 0"/>
                      <a:gd name="connsiteX1" fmla="*/ 0 w 1905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050">
                        <a:moveTo>
                          <a:pt x="1905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97">
                      <a:ln>
                        <a:solidFill>
                          <a:srgbClr val="007F9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Forme libre : forme 118">
                    <a:extLst>
                      <a:ext uri="{FF2B5EF4-FFF2-40B4-BE49-F238E27FC236}">
                        <a16:creationId xmlns:a16="http://schemas.microsoft.com/office/drawing/2014/main" id="{0D861DB4-036F-4809-89E8-2C6F7F8759B5}"/>
                      </a:ext>
                    </a:extLst>
                  </p:cNvPr>
                  <p:cNvSpPr/>
                  <p:nvPr/>
                </p:nvSpPr>
                <p:spPr>
                  <a:xfrm>
                    <a:off x="4676775" y="2581275"/>
                    <a:ext cx="190500" cy="9525"/>
                  </a:xfrm>
                  <a:custGeom>
                    <a:avLst/>
                    <a:gdLst>
                      <a:gd name="connsiteX0" fmla="*/ 0 w 190500"/>
                      <a:gd name="connsiteY0" fmla="*/ 0 h 0"/>
                      <a:gd name="connsiteX1" fmla="*/ 190500 w 19050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0500">
                        <a:moveTo>
                          <a:pt x="0" y="0"/>
                        </a:moveTo>
                        <a:lnTo>
                          <a:pt x="190500" y="0"/>
                        </a:lnTo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897">
                      <a:ln>
                        <a:solidFill>
                          <a:srgbClr val="007F9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6" name="Forme libre : forme 119">
                  <a:extLst>
                    <a:ext uri="{FF2B5EF4-FFF2-40B4-BE49-F238E27FC236}">
                      <a16:creationId xmlns:a16="http://schemas.microsoft.com/office/drawing/2014/main" id="{2D7A1A70-0472-4B28-8975-498CC35AC766}"/>
                    </a:ext>
                  </a:extLst>
                </p:cNvPr>
                <p:cNvSpPr/>
                <p:nvPr/>
              </p:nvSpPr>
              <p:spPr>
                <a:xfrm>
                  <a:off x="4714875" y="2628900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0 h 114300"/>
                    <a:gd name="connsiteX1" fmla="*/ 114300 w 114300"/>
                    <a:gd name="connsiteY1" fmla="*/ 0 h 114300"/>
                    <a:gd name="connsiteX2" fmla="*/ 114300 w 114300"/>
                    <a:gd name="connsiteY2" fmla="*/ 114300 h 114300"/>
                    <a:gd name="connsiteX3" fmla="*/ 0 w 114300"/>
                    <a:gd name="connsiteY3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1430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114300"/>
                      </a:lnTo>
                      <a:lnTo>
                        <a:pt x="0" y="114300"/>
                      </a:lnTo>
                      <a:close/>
                    </a:path>
                  </a:pathLst>
                </a:custGeom>
                <a:grp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sz="897">
                    <a:ln>
                      <a:solidFill>
                        <a:srgbClr val="007F9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2779FC0-5F3F-4E08-A58A-6D62B3BA6E8F}"/>
                  </a:ext>
                </a:extLst>
              </p:cNvPr>
              <p:cNvSpPr/>
              <p:nvPr/>
            </p:nvSpPr>
            <p:spPr>
              <a:xfrm>
                <a:off x="9747193" y="5045758"/>
                <a:ext cx="1166341" cy="32895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fr-FR" sz="769" b="1" dirty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Angel.fr</a:t>
                </a:r>
              </a:p>
            </p:txBody>
          </p:sp>
        </p:grpSp>
        <p:pic>
          <p:nvPicPr>
            <p:cNvPr id="118" name="Image 117" descr="Une image contenant moniteur, écran, contrôle&#10;&#10;Description générée automatiquement">
              <a:extLst>
                <a:ext uri="{FF2B5EF4-FFF2-40B4-BE49-F238E27FC236}">
                  <a16:creationId xmlns:a16="http://schemas.microsoft.com/office/drawing/2014/main" id="{E91DBBC9-7675-41A5-9E01-90773B689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5" t="56111" r="52009" b="32495"/>
            <a:stretch/>
          </p:blipFill>
          <p:spPr>
            <a:xfrm>
              <a:off x="7248338" y="4502784"/>
              <a:ext cx="629842" cy="652400"/>
            </a:xfrm>
            <a:prstGeom prst="rect">
              <a:avLst/>
            </a:prstGeom>
          </p:spPr>
        </p:pic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E78B89E4-57B8-48C3-9A12-16604F6DD228}"/>
                </a:ext>
              </a:extLst>
            </p:cNvPr>
            <p:cNvSpPr txBox="1"/>
            <p:nvPr/>
          </p:nvSpPr>
          <p:spPr>
            <a:xfrm>
              <a:off x="7801060" y="4627497"/>
              <a:ext cx="1191788" cy="359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97" dirty="0">
                  <a:solidFill>
                    <a:schemeClr val="tx2"/>
                  </a:solidFill>
                  <a:latin typeface="Publico Headline Web Bold" panose="02040802060504060203" pitchFamily="18" charset="0"/>
                </a:rPr>
                <a:t>IMPORTANT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32CD9F-0988-46CF-97FA-B1D80D4E26ED}"/>
                </a:ext>
              </a:extLst>
            </p:cNvPr>
            <p:cNvSpPr/>
            <p:nvPr/>
          </p:nvSpPr>
          <p:spPr>
            <a:xfrm>
              <a:off x="2796672" y="2139956"/>
              <a:ext cx="1558866" cy="1397009"/>
            </a:xfrm>
            <a:prstGeom prst="rect">
              <a:avLst/>
            </a:prstGeom>
            <a:ln>
              <a:noFill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ts val="769"/>
                </a:spcBef>
              </a:pPr>
              <a:r>
                <a:rPr lang="fr-FR" sz="2562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charset="0"/>
                </a:rPr>
                <a:t>85</a:t>
              </a:r>
              <a:r>
                <a:rPr lang="fr-FR" sz="1793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%</a:t>
              </a:r>
              <a:br>
                <a:rPr lang="fr-FR" sz="3074" b="1" dirty="0">
                  <a:solidFill>
                    <a:schemeClr val="tx2"/>
                  </a:solidFill>
                  <a:latin typeface="Source Sans Pro" panose="020B0503030403020204" pitchFamily="34" charset="0"/>
                  <a:ea typeface="Source Sans Pro" charset="0"/>
                </a:rPr>
              </a:br>
              <a:r>
                <a:rPr lang="fr-FR" sz="705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des rendez-vous </a:t>
              </a:r>
              <a:r>
                <a:rPr lang="fr-FR" sz="705" dirty="0">
                  <a:latin typeface="Source Sans Pro" panose="020B0503030403020204" pitchFamily="34" charset="0"/>
                </a:rPr>
                <a:t>sont effectués en moins de 24h.</a:t>
              </a:r>
            </a:p>
            <a:p>
              <a:pPr algn="ctr">
                <a:spcBef>
                  <a:spcPts val="769"/>
                </a:spcBef>
              </a:pPr>
              <a:endParaRPr lang="fr-FR" sz="576" dirty="0">
                <a:solidFill>
                  <a:schemeClr val="tx2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C764444-5026-466F-AC0B-B127025F9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1877" y="1761683"/>
              <a:ext cx="1220373" cy="2544010"/>
            </a:xfrm>
            <a:prstGeom prst="rect">
              <a:avLst/>
            </a:prstGeom>
          </p:spPr>
        </p:pic>
        <p:pic>
          <p:nvPicPr>
            <p:cNvPr id="44" name="Image 43" descr="Une image contenant chemise&#10;&#10;Description générée automatiquement">
              <a:extLst>
                <a:ext uri="{FF2B5EF4-FFF2-40B4-BE49-F238E27FC236}">
                  <a16:creationId xmlns:a16="http://schemas.microsoft.com/office/drawing/2014/main" id="{3B458FBA-2AA7-418A-9F03-2D05410D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453" y="1379923"/>
              <a:ext cx="1136539" cy="2369248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E2A5F34F-0757-4A93-A34A-8D0948B64203}"/>
                </a:ext>
              </a:extLst>
            </p:cNvPr>
            <p:cNvSpPr txBox="1"/>
            <p:nvPr/>
          </p:nvSpPr>
          <p:spPr>
            <a:xfrm>
              <a:off x="507999" y="6101051"/>
              <a:ext cx="5502275" cy="192283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43926" tIns="21963" rIns="43926" bIns="21963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8134">
                <a:spcBef>
                  <a:spcPts val="64"/>
                </a:spcBef>
              </a:pPr>
              <a:r>
                <a:rPr lang="fr-FR" sz="512" dirty="0">
                  <a:solidFill>
                    <a:srgbClr val="3C3C3B"/>
                  </a:solidFill>
                  <a:latin typeface="Source Sans Pro" panose="020B0503030403020204" pitchFamily="34" charset="0"/>
                  <a:cs typeface="Trebuchet MS"/>
                </a:rPr>
                <a:t>(1) Source : Axa Assistance 2020.</a:t>
              </a:r>
              <a:endParaRPr lang="fr-FR" sz="512" dirty="0">
                <a:latin typeface="Source Sans Pro" panose="020B0503030403020204" pitchFamily="34" charset="0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646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F6941-2815-4EEF-A8CF-E5D6FC70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707" dirty="0"/>
              <a:t>Le second avis médical : Une réponse face à la détresse de la maladie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F968AB-F580-41D4-BF31-DA54C2F738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2940" y="437792"/>
            <a:ext cx="7532389" cy="243859"/>
          </a:xfrm>
          <a:prstGeom prst="rect">
            <a:avLst/>
          </a:prstGeom>
        </p:spPr>
        <p:txBody>
          <a:bodyPr/>
          <a:lstStyle/>
          <a:p>
            <a:r>
              <a:rPr lang="fr-FR" sz="1366" dirty="0"/>
              <a:t>Un accès à des spécialistes de haut niveau lors de situations médicales difficiles</a:t>
            </a:r>
            <a:endParaRPr lang="en-US" sz="136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9E1EF8-BA98-4666-A886-546E12DADFDF}"/>
              </a:ext>
            </a:extLst>
          </p:cNvPr>
          <p:cNvSpPr/>
          <p:nvPr/>
        </p:nvSpPr>
        <p:spPr>
          <a:xfrm>
            <a:off x="-16177" y="1612665"/>
            <a:ext cx="7814930" cy="1836082"/>
          </a:xfrm>
          <a:prstGeom prst="rect">
            <a:avLst/>
          </a:prstGeom>
          <a:solidFill>
            <a:srgbClr val="DC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6059"/>
            <a:endParaRPr lang="zh-HK" altLang="en-US" sz="1366" dirty="0">
              <a:solidFill>
                <a:prstClr val="black"/>
              </a:solidFill>
              <a:latin typeface="Source Sans Pr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FC097-8A95-4A60-975B-2442E70F4B2C}"/>
              </a:ext>
            </a:extLst>
          </p:cNvPr>
          <p:cNvSpPr/>
          <p:nvPr/>
        </p:nvSpPr>
        <p:spPr>
          <a:xfrm>
            <a:off x="834220" y="1724292"/>
            <a:ext cx="1960847" cy="70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90151">
              <a:spcBef>
                <a:spcPct val="20000"/>
              </a:spcBef>
              <a:buSzPct val="120000"/>
            </a:pPr>
            <a:r>
              <a:rPr lang="en-US" sz="897" b="1" noProof="1">
                <a:solidFill>
                  <a:srgbClr val="004563"/>
                </a:solidFill>
                <a:latin typeface="Century Gothic"/>
                <a:cs typeface="Arial"/>
              </a:rPr>
              <a:t>En cas de doutes sur le diagnostic</a:t>
            </a:r>
          </a:p>
          <a:p>
            <a:pPr algn="just" defTabSz="390151">
              <a:spcBef>
                <a:spcPct val="20000"/>
              </a:spcBef>
              <a:buSzPct val="120000"/>
            </a:pPr>
            <a:r>
              <a:rPr lang="fr-FR" sz="683" noProof="1">
                <a:solidFill>
                  <a:prstClr val="black">
                    <a:lumMod val="65000"/>
                    <a:lumOff val="35000"/>
                  </a:prstClr>
                </a:solidFill>
              </a:rPr>
              <a:t>Situations où un diagnostic médical clair n'a pas été établi, est mis en doute malgré une évaluation complète par un médecin</a:t>
            </a:r>
            <a:endParaRPr lang="en-US" sz="769" b="1" noProof="1">
              <a:solidFill>
                <a:srgbClr val="004563"/>
              </a:solidFill>
              <a:cs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EC37F2D-2118-4E0A-96D0-5BC5185E77EC}"/>
              </a:ext>
            </a:extLst>
          </p:cNvPr>
          <p:cNvSpPr/>
          <p:nvPr/>
        </p:nvSpPr>
        <p:spPr>
          <a:xfrm>
            <a:off x="869101" y="2673575"/>
            <a:ext cx="2096322" cy="70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90151">
              <a:spcBef>
                <a:spcPct val="20000"/>
              </a:spcBef>
              <a:buSzPct val="120000"/>
            </a:pPr>
            <a:r>
              <a:rPr lang="fr-FR" sz="897" b="1" noProof="1">
                <a:solidFill>
                  <a:srgbClr val="004563"/>
                </a:solidFill>
                <a:latin typeface="Century Gothic"/>
                <a:cs typeface="Arial"/>
              </a:rPr>
              <a:t>Lors de maladies chroniques et/ou sévères</a:t>
            </a:r>
          </a:p>
          <a:p>
            <a:pPr algn="just" defTabSz="390151">
              <a:spcBef>
                <a:spcPct val="20000"/>
              </a:spcBef>
              <a:buSzPct val="120000"/>
            </a:pPr>
            <a:r>
              <a:rPr lang="fr-FR" sz="683" noProof="1">
                <a:solidFill>
                  <a:prstClr val="black">
                    <a:lumMod val="65000"/>
                    <a:lumOff val="35000"/>
                  </a:prstClr>
                </a:solidFill>
              </a:rPr>
              <a:t>Le diagnostic médical est considéré comme grave, chronique, irréversible ou dégénératif, avec peut-être des symptômes récurrents après le traitement</a:t>
            </a:r>
            <a:r>
              <a:rPr lang="en-US" sz="683" noProof="1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fr-FR" sz="683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7" name="TextBox 9">
            <a:extLst>
              <a:ext uri="{FF2B5EF4-FFF2-40B4-BE49-F238E27FC236}">
                <a16:creationId xmlns:a16="http://schemas.microsoft.com/office/drawing/2014/main" id="{7D07D7BE-CD17-44BA-8458-8EFAFC34AB79}"/>
              </a:ext>
            </a:extLst>
          </p:cNvPr>
          <p:cNvSpPr txBox="1"/>
          <p:nvPr/>
        </p:nvSpPr>
        <p:spPr>
          <a:xfrm>
            <a:off x="4748543" y="1874692"/>
            <a:ext cx="2418708" cy="534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390151">
              <a:spcBef>
                <a:spcPct val="20000"/>
              </a:spcBef>
              <a:buSzPct val="120000"/>
            </a:pPr>
            <a:r>
              <a:rPr lang="fr-FR" sz="897" b="1" noProof="1">
                <a:solidFill>
                  <a:srgbClr val="004563"/>
                </a:solidFill>
                <a:latin typeface="Century Gothic"/>
                <a:cs typeface="Arial"/>
              </a:rPr>
              <a:t>Comprendre la maladie / </a:t>
            </a:r>
          </a:p>
          <a:p>
            <a:pPr algn="just" defTabSz="390151">
              <a:spcBef>
                <a:spcPct val="20000"/>
              </a:spcBef>
              <a:buSzPct val="120000"/>
            </a:pPr>
            <a:r>
              <a:rPr lang="fr-FR" sz="897" b="1" noProof="1">
                <a:solidFill>
                  <a:srgbClr val="004563"/>
                </a:solidFill>
                <a:latin typeface="Century Gothic"/>
                <a:cs typeface="Arial"/>
              </a:rPr>
              <a:t>Le traitement </a:t>
            </a:r>
          </a:p>
          <a:p>
            <a:pPr algn="just" defTabSz="390151">
              <a:spcBef>
                <a:spcPct val="20000"/>
              </a:spcBef>
              <a:buSzPct val="120000"/>
            </a:pPr>
            <a:r>
              <a:rPr lang="fr-FR" sz="683" noProof="1">
                <a:solidFill>
                  <a:prstClr val="black">
                    <a:lumMod val="65000"/>
                    <a:lumOff val="35000"/>
                  </a:prstClr>
                </a:solidFill>
              </a:rPr>
              <a:t>Le traitement est nouveau ou expérimental :  les risques et les avantages du traitement proposé ne sont pas clairs</a:t>
            </a:r>
            <a:r>
              <a:rPr lang="en-US" sz="683" noProof="1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BE2C50-7FE8-4397-88D1-01ECD2B73F11}"/>
              </a:ext>
            </a:extLst>
          </p:cNvPr>
          <p:cNvSpPr/>
          <p:nvPr/>
        </p:nvSpPr>
        <p:spPr>
          <a:xfrm>
            <a:off x="4896415" y="2922672"/>
            <a:ext cx="2433793" cy="514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6059"/>
            <a:r>
              <a:rPr lang="fr-FR" sz="897" b="1" noProof="1">
                <a:solidFill>
                  <a:srgbClr val="004563"/>
                </a:solidFill>
                <a:latin typeface="Century Gothic"/>
                <a:cs typeface="Arial"/>
              </a:rPr>
              <a:t>Si aucun traitement n'est recommandé</a:t>
            </a:r>
          </a:p>
          <a:p>
            <a:pPr algn="just" defTabSz="390151">
              <a:spcBef>
                <a:spcPct val="20000"/>
              </a:spcBef>
              <a:buSzPct val="120000"/>
            </a:pPr>
            <a:r>
              <a:rPr lang="fr-FR" sz="683" noProof="1">
                <a:solidFill>
                  <a:prstClr val="black">
                    <a:lumMod val="65000"/>
                    <a:lumOff val="35000"/>
                  </a:prstClr>
                </a:solidFill>
              </a:rPr>
              <a:t>Aucun traitement connu ne peut être recommandé au regard l’état de santé</a:t>
            </a:r>
            <a:r>
              <a:rPr lang="en-US" sz="1025" b="1" noProof="1">
                <a:solidFill>
                  <a:srgbClr val="004563"/>
                </a:solidFill>
                <a:cs typeface="Arial"/>
              </a:rPr>
              <a:t>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08C6912-80CF-4B67-8EB2-0E8EA6948FC7}"/>
              </a:ext>
            </a:extLst>
          </p:cNvPr>
          <p:cNvSpPr/>
          <p:nvPr/>
        </p:nvSpPr>
        <p:spPr>
          <a:xfrm>
            <a:off x="-4342" y="1354154"/>
            <a:ext cx="7814930" cy="257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6059"/>
            <a:r>
              <a:rPr lang="fr-FR" sz="1196" dirty="0">
                <a:solidFill>
                  <a:prstClr val="white"/>
                </a:solidFill>
                <a:latin typeface="Source Sans Pro"/>
              </a:rPr>
              <a:t>Permettre aux patients de prendre des décisions en connaissance de cause et sans aucune dépense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D44A6FA-1C3A-4E47-8504-862573A3C10B}"/>
              </a:ext>
            </a:extLst>
          </p:cNvPr>
          <p:cNvGrpSpPr/>
          <p:nvPr/>
        </p:nvGrpSpPr>
        <p:grpSpPr>
          <a:xfrm>
            <a:off x="2787696" y="1918749"/>
            <a:ext cx="2032465" cy="1237546"/>
            <a:chOff x="2945565" y="2078228"/>
            <a:chExt cx="3149651" cy="1917788"/>
          </a:xfrm>
        </p:grpSpPr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F2A0F967-67AA-49B7-AADD-43413D8249C6}"/>
                </a:ext>
              </a:extLst>
            </p:cNvPr>
            <p:cNvSpPr/>
            <p:nvPr/>
          </p:nvSpPr>
          <p:spPr>
            <a:xfrm>
              <a:off x="2945565" y="2164638"/>
              <a:ext cx="688384" cy="82735"/>
            </a:xfrm>
            <a:custGeom>
              <a:avLst/>
              <a:gdLst>
                <a:gd name="connsiteX0" fmla="*/ 2333625 w 2333625"/>
                <a:gd name="connsiteY0" fmla="*/ 514350 h 514350"/>
                <a:gd name="connsiteX1" fmla="*/ 1952625 w 2333625"/>
                <a:gd name="connsiteY1" fmla="*/ 0 h 514350"/>
                <a:gd name="connsiteX2" fmla="*/ 0 w 2333625"/>
                <a:gd name="connsiteY2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625" h="514350">
                  <a:moveTo>
                    <a:pt x="2333625" y="514350"/>
                  </a:moveTo>
                  <a:lnTo>
                    <a:pt x="19526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96059"/>
              <a:endParaRPr lang="ko-KR" altLang="en-US" sz="764">
                <a:ln>
                  <a:solidFill>
                    <a:srgbClr val="00008F"/>
                  </a:solidFill>
                </a:ln>
                <a:solidFill>
                  <a:prstClr val="black"/>
                </a:solidFill>
                <a:latin typeface="Source Sans Pro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CD83169-6940-447E-97A7-43EC0AF22EDF}"/>
                </a:ext>
              </a:extLst>
            </p:cNvPr>
            <p:cNvSpPr/>
            <p:nvPr/>
          </p:nvSpPr>
          <p:spPr>
            <a:xfrm>
              <a:off x="3566458" y="2078228"/>
              <a:ext cx="790813" cy="7460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059"/>
              <a:endParaRPr lang="fr-FR" sz="1366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5A5223C8-1AEA-42CE-BA45-B1A64FB66EB8}"/>
                </a:ext>
              </a:extLst>
            </p:cNvPr>
            <p:cNvSpPr/>
            <p:nvPr/>
          </p:nvSpPr>
          <p:spPr>
            <a:xfrm>
              <a:off x="4417982" y="2312513"/>
              <a:ext cx="790813" cy="7460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059"/>
              <a:endParaRPr lang="fr-FR" sz="1366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71" name="Freeform 47">
              <a:extLst>
                <a:ext uri="{FF2B5EF4-FFF2-40B4-BE49-F238E27FC236}">
                  <a16:creationId xmlns:a16="http://schemas.microsoft.com/office/drawing/2014/main" id="{2E18A52E-09EC-4495-8233-DA5E3C6C26E2}"/>
                </a:ext>
              </a:extLst>
            </p:cNvPr>
            <p:cNvSpPr/>
            <p:nvPr/>
          </p:nvSpPr>
          <p:spPr>
            <a:xfrm flipH="1">
              <a:off x="5044612" y="2332314"/>
              <a:ext cx="690236" cy="153341"/>
            </a:xfrm>
            <a:custGeom>
              <a:avLst/>
              <a:gdLst>
                <a:gd name="connsiteX0" fmla="*/ 2333625 w 2333625"/>
                <a:gd name="connsiteY0" fmla="*/ 514350 h 514350"/>
                <a:gd name="connsiteX1" fmla="*/ 1952625 w 2333625"/>
                <a:gd name="connsiteY1" fmla="*/ 0 h 514350"/>
                <a:gd name="connsiteX2" fmla="*/ 0 w 2333625"/>
                <a:gd name="connsiteY2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625" h="514350">
                  <a:moveTo>
                    <a:pt x="2333625" y="514350"/>
                  </a:moveTo>
                  <a:lnTo>
                    <a:pt x="19526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96059"/>
              <a:endParaRPr lang="ko-KR" altLang="en-US" sz="764">
                <a:ln>
                  <a:solidFill>
                    <a:srgbClr val="00008F"/>
                  </a:solidFill>
                </a:ln>
                <a:solidFill>
                  <a:prstClr val="black"/>
                </a:solidFill>
                <a:latin typeface="Source Sans Pro"/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457D14EA-1B88-4540-B13B-F5018566F1E4}"/>
                </a:ext>
              </a:extLst>
            </p:cNvPr>
            <p:cNvSpPr/>
            <p:nvPr/>
          </p:nvSpPr>
          <p:spPr>
            <a:xfrm>
              <a:off x="3843353" y="3015663"/>
              <a:ext cx="790813" cy="7460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059"/>
              <a:endParaRPr lang="fr-FR" sz="1366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47BB2549-137C-44BE-AE24-9818FAE26B00}"/>
                </a:ext>
              </a:extLst>
            </p:cNvPr>
            <p:cNvSpPr/>
            <p:nvPr/>
          </p:nvSpPr>
          <p:spPr>
            <a:xfrm>
              <a:off x="4694876" y="3249948"/>
              <a:ext cx="790813" cy="7460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059"/>
              <a:endParaRPr lang="fr-FR" sz="1366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221F9C2-6993-42E1-B6D5-614D789A1F77}"/>
                </a:ext>
              </a:extLst>
            </p:cNvPr>
            <p:cNvSpPr/>
            <p:nvPr/>
          </p:nvSpPr>
          <p:spPr>
            <a:xfrm flipV="1">
              <a:off x="3318618" y="3710893"/>
              <a:ext cx="688384" cy="82735"/>
            </a:xfrm>
            <a:custGeom>
              <a:avLst/>
              <a:gdLst>
                <a:gd name="connsiteX0" fmla="*/ 2333625 w 2333625"/>
                <a:gd name="connsiteY0" fmla="*/ 514350 h 514350"/>
                <a:gd name="connsiteX1" fmla="*/ 1952625 w 2333625"/>
                <a:gd name="connsiteY1" fmla="*/ 0 h 514350"/>
                <a:gd name="connsiteX2" fmla="*/ 0 w 2333625"/>
                <a:gd name="connsiteY2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625" h="514350">
                  <a:moveTo>
                    <a:pt x="2333625" y="514350"/>
                  </a:moveTo>
                  <a:lnTo>
                    <a:pt x="19526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96059"/>
              <a:endParaRPr lang="ko-KR" altLang="en-US" sz="764">
                <a:ln>
                  <a:solidFill>
                    <a:srgbClr val="00008F"/>
                  </a:solidFill>
                </a:ln>
                <a:solidFill>
                  <a:prstClr val="black"/>
                </a:solidFill>
                <a:latin typeface="Source Sans Pro"/>
              </a:endParaRPr>
            </a:p>
          </p:txBody>
        </p:sp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C3AB39EF-5677-43B8-B223-D0E7ED30D3DD}"/>
                </a:ext>
              </a:extLst>
            </p:cNvPr>
            <p:cNvSpPr/>
            <p:nvPr/>
          </p:nvSpPr>
          <p:spPr>
            <a:xfrm flipH="1" flipV="1">
              <a:off x="5378725" y="3793630"/>
              <a:ext cx="716491" cy="133725"/>
            </a:xfrm>
            <a:custGeom>
              <a:avLst/>
              <a:gdLst>
                <a:gd name="connsiteX0" fmla="*/ 2333625 w 2333625"/>
                <a:gd name="connsiteY0" fmla="*/ 514350 h 514350"/>
                <a:gd name="connsiteX1" fmla="*/ 1952625 w 2333625"/>
                <a:gd name="connsiteY1" fmla="*/ 0 h 514350"/>
                <a:gd name="connsiteX2" fmla="*/ 0 w 2333625"/>
                <a:gd name="connsiteY2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3625" h="514350">
                  <a:moveTo>
                    <a:pt x="2333625" y="514350"/>
                  </a:moveTo>
                  <a:lnTo>
                    <a:pt x="19526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96059"/>
              <a:endParaRPr lang="ko-KR" altLang="en-US" sz="764">
                <a:ln>
                  <a:solidFill>
                    <a:srgbClr val="00008F"/>
                  </a:solidFill>
                </a:ln>
                <a:solidFill>
                  <a:prstClr val="black"/>
                </a:solidFill>
                <a:latin typeface="Source Sans Pro"/>
              </a:endParaRPr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C71A8FA9-B9E2-4351-8D96-3684CF37F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4386" y="3365329"/>
              <a:ext cx="495131" cy="495131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6B22633-B3B6-4F69-BE05-73ADA70D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967" y="3140170"/>
              <a:ext cx="511138" cy="511138"/>
            </a:xfrm>
            <a:prstGeom prst="rect">
              <a:avLst/>
            </a:prstGeom>
          </p:spPr>
        </p:pic>
        <p:pic>
          <p:nvPicPr>
            <p:cNvPr id="10" name="Image 9" descr="Une image contenant miroir&#10;&#10;Description générée automatiquement">
              <a:extLst>
                <a:ext uri="{FF2B5EF4-FFF2-40B4-BE49-F238E27FC236}">
                  <a16:creationId xmlns:a16="http://schemas.microsoft.com/office/drawing/2014/main" id="{A9576847-CD2A-4533-BD5C-357046783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318" y="2211012"/>
              <a:ext cx="502869" cy="502869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C771325-78EF-4D1B-ACFA-7902CD8AA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411" y="2451051"/>
              <a:ext cx="464755" cy="464755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A7C6326B-4A02-445F-91C7-1204331C8393}"/>
              </a:ext>
            </a:extLst>
          </p:cNvPr>
          <p:cNvSpPr txBox="1"/>
          <p:nvPr/>
        </p:nvSpPr>
        <p:spPr bwMode="auto">
          <a:xfrm>
            <a:off x="475369" y="780095"/>
            <a:ext cx="6882307" cy="5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96591"/>
            <a:r>
              <a:rPr lang="fr-FR" sz="939" b="1" dirty="0">
                <a:solidFill>
                  <a:prstClr val="black"/>
                </a:solidFill>
              </a:rPr>
              <a:t>Experts médicaux pour r</a:t>
            </a:r>
            <a:r>
              <a:rPr lang="fr-FR" sz="939" b="1" dirty="0">
                <a:solidFill>
                  <a:prstClr val="black"/>
                </a:solidFill>
                <a:latin typeface="Source Sans Pro" panose="020B0503030403020204" pitchFamily="34" charset="0"/>
              </a:rPr>
              <a:t>épondre aux besoins en hyper spécialité (oncologie pédiatrique, maladies rares, hématologie…) dont :</a:t>
            </a:r>
            <a:endParaRPr lang="fr-FR" sz="939" b="1" dirty="0">
              <a:solidFill>
                <a:prstClr val="black"/>
              </a:solidFill>
            </a:endParaRPr>
          </a:p>
          <a:p>
            <a:pPr marL="917826" indent="-146418" defTabSz="696591">
              <a:buFont typeface="Arial" panose="020B0604020202020204" pitchFamily="34" charset="0"/>
              <a:buChar char="•"/>
            </a:pPr>
            <a:r>
              <a:rPr lang="fr-FR" sz="939" b="1" dirty="0">
                <a:solidFill>
                  <a:prstClr val="black"/>
                </a:solidFill>
              </a:rPr>
              <a:t>l’AP-HP </a:t>
            </a:r>
            <a:r>
              <a:rPr lang="fr-FR" sz="939" dirty="0">
                <a:solidFill>
                  <a:prstClr val="black"/>
                </a:solidFill>
              </a:rPr>
              <a:t>(Assistance Publique-Hôpitaux de Paris /1er centre universitaire en Europe)</a:t>
            </a:r>
          </a:p>
          <a:p>
            <a:pPr marL="917826" indent="-146418" defTabSz="696591">
              <a:buFont typeface="Arial" panose="020B0604020202020204" pitchFamily="34" charset="0"/>
              <a:buChar char="•"/>
            </a:pPr>
            <a:r>
              <a:rPr lang="fr-FR" sz="939" dirty="0">
                <a:solidFill>
                  <a:prstClr val="black"/>
                </a:solidFill>
              </a:rPr>
              <a:t>CHU Lille,  CHU Bordeaux, CHU Strasbourg, CHU Marseille 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B684CC4-4DC2-460E-AA98-2EBB4B6EF8DD}"/>
              </a:ext>
            </a:extLst>
          </p:cNvPr>
          <p:cNvSpPr txBox="1"/>
          <p:nvPr/>
        </p:nvSpPr>
        <p:spPr bwMode="auto">
          <a:xfrm>
            <a:off x="652564" y="3560090"/>
            <a:ext cx="6589523" cy="51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just" defTabSz="696591"/>
            <a:r>
              <a:rPr lang="fr-FR" sz="1025" b="1" dirty="0">
                <a:solidFill>
                  <a:srgbClr val="027180"/>
                </a:solidFill>
                <a:latin typeface="Source Sans Pro" pitchFamily="34" charset="0"/>
              </a:rPr>
              <a:t>Un accompagnement médical tout au long du parcours et un suivi personnalisé</a:t>
            </a:r>
            <a:endParaRPr lang="fr-FR" sz="598" dirty="0">
              <a:solidFill>
                <a:srgbClr val="027180"/>
              </a:solidFill>
              <a:latin typeface="Source Sans Pro" panose="020B0503030403020204" pitchFamily="34" charset="0"/>
            </a:endParaRPr>
          </a:p>
          <a:p>
            <a:pPr algn="just" defTabSz="696591" eaLnBrk="1" hangingPunct="1"/>
            <a:r>
              <a:rPr lang="fr-FR" sz="769" dirty="0">
                <a:solidFill>
                  <a:srgbClr val="00008F"/>
                </a:solidFill>
                <a:latin typeface="Source Sans Pro" panose="020B0503030403020204" pitchFamily="34" charset="0"/>
              </a:rPr>
              <a:t>L’assuré est accompagné par un médecin d’AXA </a:t>
            </a:r>
            <a:r>
              <a:rPr lang="fr-FR" sz="769" dirty="0" err="1">
                <a:solidFill>
                  <a:srgbClr val="00008F"/>
                </a:solidFill>
                <a:latin typeface="Source Sans Pro" panose="020B0503030403020204" pitchFamily="34" charset="0"/>
              </a:rPr>
              <a:t>Partners</a:t>
            </a:r>
            <a:r>
              <a:rPr lang="fr-FR" sz="769" dirty="0">
                <a:solidFill>
                  <a:srgbClr val="00008F"/>
                </a:solidFill>
                <a:latin typeface="Source Sans Pro" panose="020B0503030403020204" pitchFamily="34" charset="0"/>
              </a:rPr>
              <a:t> qui fait l’intermédiaire entre le patient et le médecin spécialiste, notamment sur la gestion de son dossier et s’assure de la compréhension du diagnostic par le patient.  </a:t>
            </a:r>
          </a:p>
          <a:p>
            <a:pPr algn="just" defTabSz="696591" eaLnBrk="1" hangingPunct="1"/>
            <a:r>
              <a:rPr lang="fr-FR" sz="769" dirty="0">
                <a:solidFill>
                  <a:srgbClr val="00008F"/>
                </a:solidFill>
                <a:latin typeface="Source Sans Pro" panose="020B0503030403020204" pitchFamily="34" charset="0"/>
              </a:rPr>
              <a:t>Une fois le dossier complet, le médecin spécialiste rendra son Second Avis Médical </a:t>
            </a:r>
            <a:r>
              <a:rPr lang="fr-FR" sz="769" b="1" dirty="0">
                <a:solidFill>
                  <a:srgbClr val="002060"/>
                </a:solidFill>
                <a:latin typeface="Source Sans Pro" panose="020B0503030403020204" pitchFamily="34" charset="0"/>
              </a:rPr>
              <a:t>dans un délai de 10 jours ouvrés.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244B498B-B546-47AA-A0B6-55E6E010D9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4740" y="3612517"/>
            <a:ext cx="305262" cy="375005"/>
            <a:chOff x="612" y="993"/>
            <a:chExt cx="337" cy="414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E876F482-D94A-4A41-B543-B9F3EB3F8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211"/>
              <a:ext cx="337" cy="127"/>
            </a:xfrm>
            <a:custGeom>
              <a:avLst/>
              <a:gdLst>
                <a:gd name="T0" fmla="*/ 287 w 408"/>
                <a:gd name="T1" fmla="*/ 3 h 154"/>
                <a:gd name="T2" fmla="*/ 281 w 408"/>
                <a:gd name="T3" fmla="*/ 0 h 154"/>
                <a:gd name="T4" fmla="*/ 204 w 408"/>
                <a:gd name="T5" fmla="*/ 77 h 154"/>
                <a:gd name="T6" fmla="*/ 127 w 408"/>
                <a:gd name="T7" fmla="*/ 0 h 154"/>
                <a:gd name="T8" fmla="*/ 121 w 408"/>
                <a:gd name="T9" fmla="*/ 3 h 154"/>
                <a:gd name="T10" fmla="*/ 0 w 408"/>
                <a:gd name="T11" fmla="*/ 150 h 154"/>
                <a:gd name="T12" fmla="*/ 18 w 408"/>
                <a:gd name="T13" fmla="*/ 154 h 154"/>
                <a:gd name="T14" fmla="*/ 123 w 408"/>
                <a:gd name="T15" fmla="*/ 22 h 154"/>
                <a:gd name="T16" fmla="*/ 195 w 408"/>
                <a:gd name="T17" fmla="*/ 94 h 154"/>
                <a:gd name="T18" fmla="*/ 195 w 408"/>
                <a:gd name="T19" fmla="*/ 114 h 154"/>
                <a:gd name="T20" fmla="*/ 213 w 408"/>
                <a:gd name="T21" fmla="*/ 114 h 154"/>
                <a:gd name="T22" fmla="*/ 213 w 408"/>
                <a:gd name="T23" fmla="*/ 94 h 154"/>
                <a:gd name="T24" fmla="*/ 285 w 408"/>
                <a:gd name="T25" fmla="*/ 22 h 154"/>
                <a:gd name="T26" fmla="*/ 390 w 408"/>
                <a:gd name="T27" fmla="*/ 154 h 154"/>
                <a:gd name="T28" fmla="*/ 408 w 408"/>
                <a:gd name="T29" fmla="*/ 150 h 154"/>
                <a:gd name="T30" fmla="*/ 287 w 408"/>
                <a:gd name="T3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154">
                  <a:moveTo>
                    <a:pt x="287" y="3"/>
                  </a:moveTo>
                  <a:cubicBezTo>
                    <a:pt x="281" y="0"/>
                    <a:pt x="281" y="0"/>
                    <a:pt x="281" y="0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59" y="29"/>
                    <a:pt x="14" y="84"/>
                    <a:pt x="0" y="150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30" y="96"/>
                    <a:pt x="69" y="47"/>
                    <a:pt x="123" y="22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5" y="114"/>
                    <a:pt x="195" y="114"/>
                    <a:pt x="195" y="114"/>
                  </a:cubicBezTo>
                  <a:cubicBezTo>
                    <a:pt x="213" y="114"/>
                    <a:pt x="213" y="114"/>
                    <a:pt x="213" y="11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339" y="47"/>
                    <a:pt x="378" y="96"/>
                    <a:pt x="390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394" y="84"/>
                    <a:pt x="349" y="29"/>
                    <a:pt x="287" y="3"/>
                  </a:cubicBezTo>
                  <a:close/>
                </a:path>
              </a:pathLst>
            </a:custGeom>
            <a:solidFill>
              <a:srgbClr val="494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6691" tIns="33345" rIns="66691" bIns="33345" numCol="1" anchor="t" anchorCtr="0" compatLnSpc="1">
              <a:prstTxWarp prst="textNoShape">
                <a:avLst/>
              </a:prstTxWarp>
            </a:bodyPr>
            <a:lstStyle/>
            <a:p>
              <a:pPr defTabSz="6668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13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55DB3CDF-0EF0-45F0-8285-2124FDF81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" y="1285"/>
              <a:ext cx="15" cy="20"/>
            </a:xfrm>
            <a:prstGeom prst="rect">
              <a:avLst/>
            </a:prstGeom>
            <a:solidFill>
              <a:srgbClr val="494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6691" tIns="33345" rIns="66691" bIns="33345" numCol="1" anchor="t" anchorCtr="0" compatLnSpc="1">
              <a:prstTxWarp prst="textNoShape">
                <a:avLst/>
              </a:prstTxWarp>
            </a:bodyPr>
            <a:lstStyle/>
            <a:p>
              <a:pPr defTabSz="6668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13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618DD42F-6EBC-4978-9352-97728FDD5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1328"/>
              <a:ext cx="265" cy="79"/>
            </a:xfrm>
            <a:custGeom>
              <a:avLst/>
              <a:gdLst>
                <a:gd name="T0" fmla="*/ 312 w 322"/>
                <a:gd name="T1" fmla="*/ 32 h 95"/>
                <a:gd name="T2" fmla="*/ 170 w 322"/>
                <a:gd name="T3" fmla="*/ 77 h 95"/>
                <a:gd name="T4" fmla="*/ 170 w 322"/>
                <a:gd name="T5" fmla="*/ 0 h 95"/>
                <a:gd name="T6" fmla="*/ 152 w 322"/>
                <a:gd name="T7" fmla="*/ 0 h 95"/>
                <a:gd name="T8" fmla="*/ 152 w 322"/>
                <a:gd name="T9" fmla="*/ 77 h 95"/>
                <a:gd name="T10" fmla="*/ 10 w 322"/>
                <a:gd name="T11" fmla="*/ 32 h 95"/>
                <a:gd name="T12" fmla="*/ 0 w 322"/>
                <a:gd name="T13" fmla="*/ 47 h 95"/>
                <a:gd name="T14" fmla="*/ 161 w 322"/>
                <a:gd name="T15" fmla="*/ 95 h 95"/>
                <a:gd name="T16" fmla="*/ 322 w 322"/>
                <a:gd name="T17" fmla="*/ 47 h 95"/>
                <a:gd name="T18" fmla="*/ 312 w 322"/>
                <a:gd name="T19" fmla="*/ 3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95">
                  <a:moveTo>
                    <a:pt x="312" y="32"/>
                  </a:moveTo>
                  <a:cubicBezTo>
                    <a:pt x="270" y="60"/>
                    <a:pt x="221" y="75"/>
                    <a:pt x="170" y="77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77"/>
                    <a:pt x="152" y="77"/>
                    <a:pt x="152" y="77"/>
                  </a:cubicBezTo>
                  <a:cubicBezTo>
                    <a:pt x="101" y="75"/>
                    <a:pt x="52" y="60"/>
                    <a:pt x="10" y="3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8" y="79"/>
                    <a:pt x="104" y="95"/>
                    <a:pt x="161" y="95"/>
                  </a:cubicBezTo>
                  <a:cubicBezTo>
                    <a:pt x="218" y="95"/>
                    <a:pt x="274" y="79"/>
                    <a:pt x="322" y="47"/>
                  </a:cubicBezTo>
                  <a:lnTo>
                    <a:pt x="312" y="32"/>
                  </a:lnTo>
                  <a:close/>
                </a:path>
              </a:pathLst>
            </a:custGeom>
            <a:solidFill>
              <a:srgbClr val="494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6691" tIns="33345" rIns="66691" bIns="33345" numCol="1" anchor="t" anchorCtr="0" compatLnSpc="1">
              <a:prstTxWarp prst="textNoShape">
                <a:avLst/>
              </a:prstTxWarp>
            </a:bodyPr>
            <a:lstStyle/>
            <a:p>
              <a:pPr defTabSz="6668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13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97B817F5-0952-40F4-9A9A-2AFFD060A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" y="1305"/>
              <a:ext cx="64" cy="42"/>
            </a:xfrm>
            <a:prstGeom prst="rect">
              <a:avLst/>
            </a:prstGeom>
            <a:noFill/>
            <a:ln w="9525">
              <a:solidFill>
                <a:srgbClr val="494DF4"/>
              </a:solidFill>
              <a:miter lim="800000"/>
              <a:headEnd/>
              <a:tailEnd/>
            </a:ln>
          </p:spPr>
          <p:txBody>
            <a:bodyPr vert="horz" wrap="square" lIns="66691" tIns="33345" rIns="66691" bIns="33345" numCol="1" anchor="t" anchorCtr="0" compatLnSpc="1">
              <a:prstTxWarp prst="textNoShape">
                <a:avLst/>
              </a:prstTxWarp>
            </a:bodyPr>
            <a:lstStyle/>
            <a:p>
              <a:pPr defTabSz="6668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13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26C30A23-150A-42EA-A5D9-042B50EA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1084"/>
              <a:ext cx="169" cy="122"/>
            </a:xfrm>
            <a:custGeom>
              <a:avLst/>
              <a:gdLst>
                <a:gd name="T0" fmla="*/ 102 w 204"/>
                <a:gd name="T1" fmla="*/ 148 h 148"/>
                <a:gd name="T2" fmla="*/ 0 w 204"/>
                <a:gd name="T3" fmla="*/ 46 h 148"/>
                <a:gd name="T4" fmla="*/ 0 w 204"/>
                <a:gd name="T5" fmla="*/ 0 h 148"/>
                <a:gd name="T6" fmla="*/ 18 w 204"/>
                <a:gd name="T7" fmla="*/ 0 h 148"/>
                <a:gd name="T8" fmla="*/ 18 w 204"/>
                <a:gd name="T9" fmla="*/ 46 h 148"/>
                <a:gd name="T10" fmla="*/ 102 w 204"/>
                <a:gd name="T11" fmla="*/ 130 h 148"/>
                <a:gd name="T12" fmla="*/ 186 w 204"/>
                <a:gd name="T13" fmla="*/ 46 h 148"/>
                <a:gd name="T14" fmla="*/ 186 w 204"/>
                <a:gd name="T15" fmla="*/ 0 h 148"/>
                <a:gd name="T16" fmla="*/ 204 w 204"/>
                <a:gd name="T17" fmla="*/ 0 h 148"/>
                <a:gd name="T18" fmla="*/ 204 w 204"/>
                <a:gd name="T19" fmla="*/ 46 h 148"/>
                <a:gd name="T20" fmla="*/ 102 w 204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148">
                  <a:moveTo>
                    <a:pt x="102" y="148"/>
                  </a:moveTo>
                  <a:cubicBezTo>
                    <a:pt x="46" y="148"/>
                    <a:pt x="0" y="103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92"/>
                    <a:pt x="56" y="130"/>
                    <a:pt x="102" y="130"/>
                  </a:cubicBezTo>
                  <a:cubicBezTo>
                    <a:pt x="148" y="130"/>
                    <a:pt x="186" y="92"/>
                    <a:pt x="186" y="46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103"/>
                    <a:pt x="158" y="148"/>
                    <a:pt x="102" y="148"/>
                  </a:cubicBezTo>
                  <a:close/>
                </a:path>
              </a:pathLst>
            </a:custGeom>
            <a:solidFill>
              <a:srgbClr val="494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6691" tIns="33345" rIns="66691" bIns="33345" numCol="1" anchor="t" anchorCtr="0" compatLnSpc="1">
              <a:prstTxWarp prst="textNoShape">
                <a:avLst/>
              </a:prstTxWarp>
            </a:bodyPr>
            <a:lstStyle/>
            <a:p>
              <a:pPr defTabSz="6668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13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2F34360-9AC9-4BD4-AE64-90F3EE96A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" y="1017"/>
              <a:ext cx="47" cy="46"/>
            </a:xfrm>
            <a:custGeom>
              <a:avLst/>
              <a:gdLst>
                <a:gd name="T0" fmla="*/ 47 w 47"/>
                <a:gd name="T1" fmla="*/ 15 h 46"/>
                <a:gd name="T2" fmla="*/ 31 w 47"/>
                <a:gd name="T3" fmla="*/ 15 h 46"/>
                <a:gd name="T4" fmla="*/ 31 w 47"/>
                <a:gd name="T5" fmla="*/ 0 h 46"/>
                <a:gd name="T6" fmla="*/ 16 w 47"/>
                <a:gd name="T7" fmla="*/ 0 h 46"/>
                <a:gd name="T8" fmla="*/ 16 w 47"/>
                <a:gd name="T9" fmla="*/ 15 h 46"/>
                <a:gd name="T10" fmla="*/ 0 w 47"/>
                <a:gd name="T11" fmla="*/ 15 h 46"/>
                <a:gd name="T12" fmla="*/ 0 w 47"/>
                <a:gd name="T13" fmla="*/ 30 h 46"/>
                <a:gd name="T14" fmla="*/ 16 w 47"/>
                <a:gd name="T15" fmla="*/ 30 h 46"/>
                <a:gd name="T16" fmla="*/ 16 w 47"/>
                <a:gd name="T17" fmla="*/ 46 h 46"/>
                <a:gd name="T18" fmla="*/ 31 w 47"/>
                <a:gd name="T19" fmla="*/ 46 h 46"/>
                <a:gd name="T20" fmla="*/ 31 w 47"/>
                <a:gd name="T21" fmla="*/ 30 h 46"/>
                <a:gd name="T22" fmla="*/ 47 w 47"/>
                <a:gd name="T23" fmla="*/ 30 h 46"/>
                <a:gd name="T24" fmla="*/ 47 w 47"/>
                <a:gd name="T25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6">
                  <a:moveTo>
                    <a:pt x="47" y="15"/>
                  </a:moveTo>
                  <a:lnTo>
                    <a:pt x="31" y="15"/>
                  </a:lnTo>
                  <a:lnTo>
                    <a:pt x="31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6" y="30"/>
                  </a:lnTo>
                  <a:lnTo>
                    <a:pt x="16" y="46"/>
                  </a:lnTo>
                  <a:lnTo>
                    <a:pt x="31" y="46"/>
                  </a:lnTo>
                  <a:lnTo>
                    <a:pt x="31" y="30"/>
                  </a:lnTo>
                  <a:lnTo>
                    <a:pt x="47" y="30"/>
                  </a:lnTo>
                  <a:lnTo>
                    <a:pt x="47" y="15"/>
                  </a:lnTo>
                  <a:close/>
                </a:path>
              </a:pathLst>
            </a:custGeom>
            <a:noFill/>
            <a:ln w="6350">
              <a:solidFill>
                <a:srgbClr val="494DF4"/>
              </a:solidFill>
              <a:round/>
              <a:headEnd/>
              <a:tailEnd/>
            </a:ln>
          </p:spPr>
          <p:txBody>
            <a:bodyPr vert="horz" wrap="square" lIns="66691" tIns="33345" rIns="66691" bIns="33345" numCol="1" anchor="t" anchorCtr="0" compatLnSpc="1">
              <a:prstTxWarp prst="textNoShape">
                <a:avLst/>
              </a:prstTxWarp>
            </a:bodyPr>
            <a:lstStyle/>
            <a:p>
              <a:pPr defTabSz="6668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13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209EA19-8FB4-479B-9D19-B726807C8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993"/>
              <a:ext cx="169" cy="95"/>
            </a:xfrm>
            <a:custGeom>
              <a:avLst/>
              <a:gdLst>
                <a:gd name="T0" fmla="*/ 102 w 204"/>
                <a:gd name="T1" fmla="*/ 0 h 116"/>
                <a:gd name="T2" fmla="*/ 0 w 204"/>
                <a:gd name="T3" fmla="*/ 23 h 116"/>
                <a:gd name="T4" fmla="*/ 0 w 204"/>
                <a:gd name="T5" fmla="*/ 116 h 116"/>
                <a:gd name="T6" fmla="*/ 204 w 204"/>
                <a:gd name="T7" fmla="*/ 116 h 116"/>
                <a:gd name="T8" fmla="*/ 204 w 204"/>
                <a:gd name="T9" fmla="*/ 23 h 116"/>
                <a:gd name="T10" fmla="*/ 102 w 204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16">
                  <a:moveTo>
                    <a:pt x="102" y="0"/>
                  </a:moveTo>
                  <a:cubicBezTo>
                    <a:pt x="65" y="0"/>
                    <a:pt x="31" y="8"/>
                    <a:pt x="0" y="23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04" y="116"/>
                    <a:pt x="204" y="116"/>
                    <a:pt x="204" y="116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73" y="8"/>
                    <a:pt x="138" y="0"/>
                    <a:pt x="102" y="0"/>
                  </a:cubicBezTo>
                  <a:close/>
                </a:path>
              </a:pathLst>
            </a:custGeom>
            <a:noFill/>
            <a:ln w="12700">
              <a:solidFill>
                <a:srgbClr val="494DF4"/>
              </a:solidFill>
              <a:round/>
              <a:headEnd/>
              <a:tailEnd/>
            </a:ln>
          </p:spPr>
          <p:txBody>
            <a:bodyPr vert="horz" wrap="square" lIns="66691" tIns="33345" rIns="66691" bIns="33345" numCol="1" anchor="t" anchorCtr="0" compatLnSpc="1">
              <a:prstTxWarp prst="textNoShape">
                <a:avLst/>
              </a:prstTxWarp>
            </a:bodyPr>
            <a:lstStyle/>
            <a:p>
              <a:pPr defTabSz="6668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13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749F3A-F5EB-4AD3-BCDE-80163322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6415" y="4217398"/>
            <a:ext cx="3090610" cy="71559"/>
          </a:xfrm>
        </p:spPr>
        <p:txBody>
          <a:bodyPr/>
          <a:lstStyle/>
          <a:p>
            <a:r>
              <a:rPr lang="fr-FR" noProof="0" dirty="0"/>
              <a:t>offre commerciale Assurance santé pour votre commune janvier 2022</a:t>
            </a:r>
          </a:p>
        </p:txBody>
      </p:sp>
    </p:spTree>
    <p:extLst>
      <p:ext uri="{BB962C8B-B14F-4D97-AF65-F5344CB8AC3E}">
        <p14:creationId xmlns:p14="http://schemas.microsoft.com/office/powerpoint/2010/main" val="3596864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73817-6807-48D8-9563-77D9E88EE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744" y="751874"/>
            <a:ext cx="6987508" cy="403880"/>
          </a:xfrm>
        </p:spPr>
        <p:txBody>
          <a:bodyPr>
            <a:noAutofit/>
          </a:bodyPr>
          <a:lstStyle/>
          <a:p>
            <a:pPr defTabSz="522225"/>
            <a:r>
              <a:rPr lang="fr-FR" sz="1153" dirty="0">
                <a:solidFill>
                  <a:srgbClr val="9EBEB1"/>
                </a:solidFill>
                <a:latin typeface="Publico Headline Web Bold" panose="02040802060504060203" pitchFamily="18" charset="0"/>
                <a:cs typeface="Arial" charset="0"/>
              </a:rPr>
              <a:t>Qui en bénéficie ? </a:t>
            </a:r>
          </a:p>
          <a:p>
            <a:pPr defTabSz="522225"/>
            <a:r>
              <a:rPr lang="fr-FR" sz="1025" dirty="0">
                <a:solidFill>
                  <a:srgbClr val="00008F"/>
                </a:solidFill>
                <a:latin typeface="Source Sans Pro" panose="020B0503030403020204" pitchFamily="34" charset="0"/>
              </a:rPr>
              <a:t>Tous les souscripteurs !</a:t>
            </a:r>
          </a:p>
          <a:p>
            <a:pPr defTabSz="522225"/>
            <a:endParaRPr lang="fr-FR" sz="1025" dirty="0">
              <a:solidFill>
                <a:srgbClr val="00008F"/>
              </a:solidFill>
              <a:latin typeface="Source Sans Pro" panose="020B0503030403020204" pitchFamily="34" charset="0"/>
            </a:endParaRPr>
          </a:p>
          <a:p>
            <a:pPr>
              <a:lnSpc>
                <a:spcPct val="100000"/>
              </a:lnSpc>
            </a:pPr>
            <a:endParaRPr lang="fr-FR" sz="1153" dirty="0">
              <a:solidFill>
                <a:srgbClr val="9FD9B4"/>
              </a:solidFill>
              <a:latin typeface="Publico Headline Web Bold" panose="02040802060504060203" pitchFamily="18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fr-FR" dirty="0"/>
          </a:p>
        </p:txBody>
      </p: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27FB1777-9FF2-4822-BBDE-6EEBA767EE87}"/>
              </a:ext>
            </a:extLst>
          </p:cNvPr>
          <p:cNvGrpSpPr/>
          <p:nvPr/>
        </p:nvGrpSpPr>
        <p:grpSpPr>
          <a:xfrm>
            <a:off x="318744" y="344065"/>
            <a:ext cx="6031708" cy="1724872"/>
            <a:chOff x="495300" y="537175"/>
            <a:chExt cx="9417050" cy="2692969"/>
          </a:xfrm>
        </p:grpSpPr>
        <p:sp>
          <p:nvSpPr>
            <p:cNvPr id="28" name="Espace réservé du texte 1">
              <a:extLst>
                <a:ext uri="{FF2B5EF4-FFF2-40B4-BE49-F238E27FC236}">
                  <a16:creationId xmlns:a16="http://schemas.microsoft.com/office/drawing/2014/main" id="{82D3EB64-A97B-4E6C-9E10-04B9E185604A}"/>
                </a:ext>
              </a:extLst>
            </p:cNvPr>
            <p:cNvSpPr txBox="1">
              <a:spLocks/>
            </p:cNvSpPr>
            <p:nvPr/>
          </p:nvSpPr>
          <p:spPr>
            <a:xfrm>
              <a:off x="495300" y="537175"/>
              <a:ext cx="9417050" cy="741746"/>
            </a:xfrm>
            <a:prstGeom prst="rect">
              <a:avLst/>
            </a:prstGeom>
          </p:spPr>
          <p:txBody>
            <a:bodyPr vert="horz" lIns="58568" tIns="29284" rIns="58568" bIns="29284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2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5673" fontAlgn="auto">
                <a:spcBef>
                  <a:spcPts val="641"/>
                </a:spcBef>
                <a:spcAft>
                  <a:spcPts val="0"/>
                </a:spcAft>
                <a:defRPr/>
              </a:pPr>
              <a:r>
                <a:rPr lang="fr-FR" sz="1537" b="1" dirty="0"/>
                <a:t>Un Espace Client complet et de bonne qualité de service</a:t>
              </a:r>
              <a:endParaRPr lang="fr-FR" sz="1537" dirty="0">
                <a:solidFill>
                  <a:srgbClr val="00008F"/>
                </a:solidFill>
              </a:endParaRPr>
            </a:p>
          </p:txBody>
        </p:sp>
        <p:pic>
          <p:nvPicPr>
            <p:cNvPr id="67" name="Image 66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5CC441CF-313A-4DCE-87D5-E12AEA559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66" y="2267437"/>
              <a:ext cx="900444" cy="962707"/>
            </a:xfrm>
            <a:prstGeom prst="rect">
              <a:avLst/>
            </a:prstGeom>
          </p:spPr>
        </p:pic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229A847-E770-4A97-A5B1-A81566FB8542}"/>
              </a:ext>
            </a:extLst>
          </p:cNvPr>
          <p:cNvSpPr/>
          <p:nvPr/>
        </p:nvSpPr>
        <p:spPr>
          <a:xfrm>
            <a:off x="1181748" y="1334241"/>
            <a:ext cx="3531235" cy="920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5673" eaLnBrk="1" fontAlgn="auto" hangingPunct="1">
              <a:spcBef>
                <a:spcPts val="0"/>
              </a:spcBef>
              <a:defRPr/>
            </a:pPr>
            <a:r>
              <a:rPr lang="fr-FR" sz="897" b="1" dirty="0">
                <a:solidFill>
                  <a:schemeClr val="tx2"/>
                </a:solidFill>
                <a:latin typeface="Source Sans Pro" panose="020B0503030403020204" pitchFamily="34" charset="0"/>
                <a:cs typeface="Calibri"/>
              </a:rPr>
              <a:t>Avec l’Espace Client sur axa.fr</a:t>
            </a:r>
            <a:r>
              <a:rPr lang="fr-FR" sz="897" b="1" dirty="0">
                <a:solidFill>
                  <a:schemeClr val="tx2"/>
                </a:solidFill>
                <a:latin typeface="Source Sans Pro" panose="020B0503030403020204" pitchFamily="34" charset="0"/>
                <a:cs typeface="+mn-cs"/>
              </a:rPr>
              <a:t>, </a:t>
            </a:r>
            <a:r>
              <a:rPr lang="fr-FR" sz="897" dirty="0">
                <a:latin typeface="Source Sans Pro" panose="020B0503030403020204" pitchFamily="34" charset="0"/>
                <a:cs typeface="+mn-cs"/>
              </a:rPr>
              <a:t>les assurés disposent d’un accès à leur contrat Santé, ainsi qu’à tous leurs comptes et contrats AXA et à de nombreux services pratiques, tout cela depuis leur ordinateur, tablette ou smartphone !</a:t>
            </a:r>
          </a:p>
          <a:p>
            <a:pPr defTabSz="585673" eaLnBrk="1" fontAlgn="auto" hangingPunct="1">
              <a:spcBef>
                <a:spcPts val="0"/>
              </a:spcBef>
              <a:spcAft>
                <a:spcPts val="599"/>
              </a:spcAft>
              <a:defRPr/>
            </a:pPr>
            <a:r>
              <a:rPr lang="fr-FR" sz="897" b="1" dirty="0">
                <a:solidFill>
                  <a:schemeClr val="tx2"/>
                </a:solidFill>
                <a:latin typeface="Source Sans Pro" panose="020B0503030403020204" pitchFamily="34" charset="0"/>
                <a:cs typeface="Calibri"/>
              </a:rPr>
              <a:t>Le client a un accès en continu 24/7 </a:t>
            </a:r>
            <a:r>
              <a:rPr lang="fr-FR" sz="897" dirty="0">
                <a:latin typeface="Source Sans Pro" panose="020B0503030403020204" pitchFamily="34" charset="0"/>
                <a:cs typeface="+mn-cs"/>
              </a:rPr>
              <a:t>et ses démarches administratives lui sont simplifiées.</a:t>
            </a:r>
            <a:endParaRPr lang="fr-FR" sz="897" dirty="0">
              <a:latin typeface="Calibri" panose="020F0502020204030204"/>
              <a:cs typeface="+mn-cs"/>
            </a:endParaRPr>
          </a:p>
        </p:txBody>
      </p: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F83B0C47-7D97-4CD1-A0A6-95F7B596B87D}"/>
              </a:ext>
            </a:extLst>
          </p:cNvPr>
          <p:cNvGrpSpPr/>
          <p:nvPr/>
        </p:nvGrpSpPr>
        <p:grpSpPr>
          <a:xfrm>
            <a:off x="327208" y="2525672"/>
            <a:ext cx="6933328" cy="1414063"/>
            <a:chOff x="508514" y="3943225"/>
            <a:chExt cx="10824711" cy="220771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12433F-AE00-4766-88A2-520E5B760744}"/>
                </a:ext>
              </a:extLst>
            </p:cNvPr>
            <p:cNvSpPr/>
            <p:nvPr/>
          </p:nvSpPr>
          <p:spPr>
            <a:xfrm>
              <a:off x="508514" y="3943225"/>
              <a:ext cx="10824711" cy="2207717"/>
            </a:xfrm>
            <a:prstGeom prst="rect">
              <a:avLst/>
            </a:prstGeom>
            <a:solidFill>
              <a:srgbClr val="9EBFB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C601C0E-9191-4600-B375-740A212AECE6}"/>
                </a:ext>
              </a:extLst>
            </p:cNvPr>
            <p:cNvSpPr/>
            <p:nvPr/>
          </p:nvSpPr>
          <p:spPr>
            <a:xfrm>
              <a:off x="8131291" y="4038245"/>
              <a:ext cx="2206509" cy="345425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69" b="1" dirty="0">
                  <a:solidFill>
                    <a:schemeClr val="tx2"/>
                  </a:solidFill>
                  <a:latin typeface="Source Sans Pro" panose="020B0503030403020204" pitchFamily="34" charset="0"/>
                </a:rPr>
                <a:t>Accéder aux services</a:t>
              </a:r>
            </a:p>
          </p:txBody>
        </p: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A487D867-4EFD-4568-9166-3F062F191CA0}"/>
                </a:ext>
              </a:extLst>
            </p:cNvPr>
            <p:cNvCxnSpPr>
              <a:cxnSpLocks/>
            </p:cNvCxnSpPr>
            <p:nvPr/>
          </p:nvCxnSpPr>
          <p:spPr>
            <a:xfrm>
              <a:off x="2010263" y="4104813"/>
              <a:ext cx="0" cy="1840516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83859870-55E6-46DD-B53B-995322CE0263}"/>
                </a:ext>
              </a:extLst>
            </p:cNvPr>
            <p:cNvCxnSpPr>
              <a:cxnSpLocks/>
            </p:cNvCxnSpPr>
            <p:nvPr/>
          </p:nvCxnSpPr>
          <p:spPr>
            <a:xfrm>
              <a:off x="5255664" y="4104813"/>
              <a:ext cx="0" cy="1840516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FDE0F730-A40F-4185-8E42-B62BC3D1D795}"/>
                </a:ext>
              </a:extLst>
            </p:cNvPr>
            <p:cNvCxnSpPr>
              <a:cxnSpLocks/>
            </p:cNvCxnSpPr>
            <p:nvPr/>
          </p:nvCxnSpPr>
          <p:spPr>
            <a:xfrm>
              <a:off x="6982821" y="4097028"/>
              <a:ext cx="0" cy="1840516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 : coins arrondis 131">
              <a:extLst>
                <a:ext uri="{FF2B5EF4-FFF2-40B4-BE49-F238E27FC236}">
                  <a16:creationId xmlns:a16="http://schemas.microsoft.com/office/drawing/2014/main" id="{50DDFB74-DF1A-4A4D-886B-0B8AE66B5803}"/>
                </a:ext>
              </a:extLst>
            </p:cNvPr>
            <p:cNvSpPr/>
            <p:nvPr/>
          </p:nvSpPr>
          <p:spPr>
            <a:xfrm>
              <a:off x="7145296" y="4346403"/>
              <a:ext cx="4063885" cy="1070111"/>
            </a:xfrm>
            <a:prstGeom prst="roundRect">
              <a:avLst>
                <a:gd name="adj" fmla="val 50000"/>
              </a:avLst>
            </a:prstGeom>
            <a:solidFill>
              <a:srgbClr val="2AAF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37"/>
            </a:p>
          </p:txBody>
        </p:sp>
        <p:pic>
          <p:nvPicPr>
            <p:cNvPr id="136" name="Graphique 135">
              <a:extLst>
                <a:ext uri="{FF2B5EF4-FFF2-40B4-BE49-F238E27FC236}">
                  <a16:creationId xmlns:a16="http://schemas.microsoft.com/office/drawing/2014/main" id="{6499F79F-69AE-4AFE-AC56-8B649DD53B1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119" y="4638296"/>
              <a:ext cx="438683" cy="438681"/>
            </a:xfrm>
            <a:prstGeom prst="rect">
              <a:avLst/>
            </a:prstGeom>
          </p:spPr>
        </p:pic>
        <p:pic>
          <p:nvPicPr>
            <p:cNvPr id="137" name="Graphique 136">
              <a:extLst>
                <a:ext uri="{FF2B5EF4-FFF2-40B4-BE49-F238E27FC236}">
                  <a16:creationId xmlns:a16="http://schemas.microsoft.com/office/drawing/2014/main" id="{79309C95-0950-4476-AA77-61E63005269B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0562" y="4638296"/>
              <a:ext cx="438681" cy="438681"/>
            </a:xfrm>
            <a:prstGeom prst="rect">
              <a:avLst/>
            </a:prstGeom>
          </p:spPr>
        </p:pic>
        <p:pic>
          <p:nvPicPr>
            <p:cNvPr id="153" name="Image 152" descr="Une image contenant horloge, pièce&#10;&#10;Description générée automatiquement">
              <a:extLst>
                <a:ext uri="{FF2B5EF4-FFF2-40B4-BE49-F238E27FC236}">
                  <a16:creationId xmlns:a16="http://schemas.microsoft.com/office/drawing/2014/main" id="{BD9CD870-3ED3-40A7-A2AE-4BB7D6591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828" y="4640585"/>
              <a:ext cx="546648" cy="513867"/>
            </a:xfrm>
            <a:prstGeom prst="rect">
              <a:avLst/>
            </a:prstGeom>
          </p:spPr>
        </p:pic>
        <p:cxnSp>
          <p:nvCxnSpPr>
            <p:cNvPr id="154" name="Connecteur droit 153">
              <a:extLst>
                <a:ext uri="{FF2B5EF4-FFF2-40B4-BE49-F238E27FC236}">
                  <a16:creationId xmlns:a16="http://schemas.microsoft.com/office/drawing/2014/main" id="{BC4A43C7-A494-4D5A-A9DD-F172F26DC4B2}"/>
                </a:ext>
              </a:extLst>
            </p:cNvPr>
            <p:cNvCxnSpPr>
              <a:cxnSpLocks/>
            </p:cNvCxnSpPr>
            <p:nvPr/>
          </p:nvCxnSpPr>
          <p:spPr>
            <a:xfrm>
              <a:off x="10219273" y="4695181"/>
              <a:ext cx="0" cy="33499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106355B8-F533-40BF-A8FC-F1A72A0097A4}"/>
                </a:ext>
              </a:extLst>
            </p:cNvPr>
            <p:cNvCxnSpPr>
              <a:cxnSpLocks/>
            </p:cNvCxnSpPr>
            <p:nvPr/>
          </p:nvCxnSpPr>
          <p:spPr>
            <a:xfrm>
              <a:off x="3684811" y="4104813"/>
              <a:ext cx="0" cy="1840516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e 158">
              <a:extLst>
                <a:ext uri="{FF2B5EF4-FFF2-40B4-BE49-F238E27FC236}">
                  <a16:creationId xmlns:a16="http://schemas.microsoft.com/office/drawing/2014/main" id="{11DDD532-DEA5-4E89-8505-5616B3D1E0A6}"/>
                </a:ext>
              </a:extLst>
            </p:cNvPr>
            <p:cNvGrpSpPr/>
            <p:nvPr/>
          </p:nvGrpSpPr>
          <p:grpSpPr>
            <a:xfrm>
              <a:off x="5289523" y="3988049"/>
              <a:ext cx="1703078" cy="1893780"/>
              <a:chOff x="5289523" y="3988049"/>
              <a:chExt cx="1703078" cy="1893780"/>
            </a:xfrm>
          </p:grpSpPr>
          <p:grpSp>
            <p:nvGrpSpPr>
              <p:cNvPr id="124" name="Groupe 123">
                <a:extLst>
                  <a:ext uri="{FF2B5EF4-FFF2-40B4-BE49-F238E27FC236}">
                    <a16:creationId xmlns:a16="http://schemas.microsoft.com/office/drawing/2014/main" id="{12CD4FCF-5358-4338-AD6D-A9367A4045F4}"/>
                  </a:ext>
                </a:extLst>
              </p:cNvPr>
              <p:cNvGrpSpPr/>
              <p:nvPr/>
            </p:nvGrpSpPr>
            <p:grpSpPr>
              <a:xfrm>
                <a:off x="5742470" y="4517443"/>
                <a:ext cx="685860" cy="688431"/>
                <a:chOff x="8327434" y="4250311"/>
                <a:chExt cx="787750" cy="787750"/>
              </a:xfrm>
            </p:grpSpPr>
            <p:grpSp>
              <p:nvGrpSpPr>
                <p:cNvPr id="14" name="Graphique 12">
                  <a:extLst>
                    <a:ext uri="{FF2B5EF4-FFF2-40B4-BE49-F238E27FC236}">
                      <a16:creationId xmlns:a16="http://schemas.microsoft.com/office/drawing/2014/main" id="{9FD68F62-6848-45C6-A0CB-927F3DA60BE4}"/>
                    </a:ext>
                  </a:extLst>
                </p:cNvPr>
                <p:cNvGrpSpPr/>
                <p:nvPr/>
              </p:nvGrpSpPr>
              <p:grpSpPr>
                <a:xfrm>
                  <a:off x="8504373" y="4422154"/>
                  <a:ext cx="433872" cy="444064"/>
                  <a:chOff x="649269" y="1950138"/>
                  <a:chExt cx="688562" cy="704736"/>
                </a:xfrm>
                <a:noFill/>
              </p:grpSpPr>
              <p:grpSp>
                <p:nvGrpSpPr>
                  <p:cNvPr id="15" name="Graphique 12">
                    <a:extLst>
                      <a:ext uri="{FF2B5EF4-FFF2-40B4-BE49-F238E27FC236}">
                        <a16:creationId xmlns:a16="http://schemas.microsoft.com/office/drawing/2014/main" id="{9FD68F62-6848-45C6-A0CB-927F3DA60BE4}"/>
                      </a:ext>
                    </a:extLst>
                  </p:cNvPr>
                  <p:cNvGrpSpPr/>
                  <p:nvPr/>
                </p:nvGrpSpPr>
                <p:grpSpPr>
                  <a:xfrm>
                    <a:off x="717753" y="2203104"/>
                    <a:ext cx="301275" cy="274891"/>
                    <a:chOff x="717753" y="2203104"/>
                    <a:chExt cx="301275" cy="274891"/>
                  </a:xfrm>
                </p:grpSpPr>
                <p:sp>
                  <p:nvSpPr>
                    <p:cNvPr id="16" name="Forme libre : forme 15">
                      <a:extLst>
                        <a:ext uri="{FF2B5EF4-FFF2-40B4-BE49-F238E27FC236}">
                          <a16:creationId xmlns:a16="http://schemas.microsoft.com/office/drawing/2014/main" id="{7296A6BC-C3BE-40D7-9409-6733506A6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53" y="2294734"/>
                      <a:ext cx="227933" cy="9525"/>
                    </a:xfrm>
                    <a:custGeom>
                      <a:avLst/>
                      <a:gdLst>
                        <a:gd name="connsiteX0" fmla="*/ 227933 w 227933"/>
                        <a:gd name="connsiteY0" fmla="*/ 0 h 9525"/>
                        <a:gd name="connsiteX1" fmla="*/ 0 w 227933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7933" h="9525">
                          <a:moveTo>
                            <a:pt x="227933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2700" cap="rnd">
                      <a:solidFill>
                        <a:schemeClr val="tx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 sz="897"/>
                    </a:p>
                  </p:txBody>
                </p:sp>
                <p:sp>
                  <p:nvSpPr>
                    <p:cNvPr id="17" name="Forme libre : forme 16">
                      <a:extLst>
                        <a:ext uri="{FF2B5EF4-FFF2-40B4-BE49-F238E27FC236}">
                          <a16:creationId xmlns:a16="http://schemas.microsoft.com/office/drawing/2014/main" id="{CDEE1547-DA24-4A84-B91E-9093C59C2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53" y="2203104"/>
                      <a:ext cx="301275" cy="9525"/>
                    </a:xfrm>
                    <a:custGeom>
                      <a:avLst/>
                      <a:gdLst>
                        <a:gd name="connsiteX0" fmla="*/ 301276 w 301275"/>
                        <a:gd name="connsiteY0" fmla="*/ 0 h 9525"/>
                        <a:gd name="connsiteX1" fmla="*/ 0 w 301275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1275" h="9525">
                          <a:moveTo>
                            <a:pt x="301276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2700" cap="rnd">
                      <a:solidFill>
                        <a:schemeClr val="tx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 sz="897"/>
                    </a:p>
                  </p:txBody>
                </p:sp>
                <p:sp>
                  <p:nvSpPr>
                    <p:cNvPr id="18" name="Forme libre : forme 17">
                      <a:extLst>
                        <a:ext uri="{FF2B5EF4-FFF2-40B4-BE49-F238E27FC236}">
                          <a16:creationId xmlns:a16="http://schemas.microsoft.com/office/drawing/2014/main" id="{B518EA6E-5C22-4E74-96E4-F42D6C77A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53" y="2386365"/>
                      <a:ext cx="227933" cy="9525"/>
                    </a:xfrm>
                    <a:custGeom>
                      <a:avLst/>
                      <a:gdLst>
                        <a:gd name="connsiteX0" fmla="*/ 227933 w 227933"/>
                        <a:gd name="connsiteY0" fmla="*/ 0 h 9525"/>
                        <a:gd name="connsiteX1" fmla="*/ 0 w 227933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7933" h="9525">
                          <a:moveTo>
                            <a:pt x="227933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2700" cap="rnd">
                      <a:solidFill>
                        <a:schemeClr val="tx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 sz="897"/>
                    </a:p>
                  </p:txBody>
                </p:sp>
                <p:sp>
                  <p:nvSpPr>
                    <p:cNvPr id="19" name="Forme libre : forme 18">
                      <a:extLst>
                        <a:ext uri="{FF2B5EF4-FFF2-40B4-BE49-F238E27FC236}">
                          <a16:creationId xmlns:a16="http://schemas.microsoft.com/office/drawing/2014/main" id="{7F875BD7-D264-4337-BE80-8D96DDCF86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53" y="2477995"/>
                      <a:ext cx="272319" cy="9525"/>
                    </a:xfrm>
                    <a:custGeom>
                      <a:avLst/>
                      <a:gdLst>
                        <a:gd name="connsiteX0" fmla="*/ 272320 w 272319"/>
                        <a:gd name="connsiteY0" fmla="*/ 0 h 9525"/>
                        <a:gd name="connsiteX1" fmla="*/ 0 w 272319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2319" h="9525">
                          <a:moveTo>
                            <a:pt x="27232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2700" cap="rnd">
                      <a:solidFill>
                        <a:schemeClr val="tx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 sz="897"/>
                    </a:p>
                  </p:txBody>
                </p:sp>
              </p:grpSp>
              <p:sp>
                <p:nvSpPr>
                  <p:cNvPr id="20" name="Forme libre : forme 19">
                    <a:extLst>
                      <a:ext uri="{FF2B5EF4-FFF2-40B4-BE49-F238E27FC236}">
                        <a16:creationId xmlns:a16="http://schemas.microsoft.com/office/drawing/2014/main" id="{A3D9547C-538C-4B97-A6B9-F0931F688CAF}"/>
                      </a:ext>
                    </a:extLst>
                  </p:cNvPr>
                  <p:cNvSpPr/>
                  <p:nvPr/>
                </p:nvSpPr>
                <p:spPr>
                  <a:xfrm>
                    <a:off x="649269" y="2026225"/>
                    <a:ext cx="471487" cy="628650"/>
                  </a:xfrm>
                  <a:custGeom>
                    <a:avLst/>
                    <a:gdLst>
                      <a:gd name="connsiteX0" fmla="*/ 471488 w 471487"/>
                      <a:gd name="connsiteY0" fmla="*/ 169450 h 628650"/>
                      <a:gd name="connsiteX1" fmla="*/ 471488 w 471487"/>
                      <a:gd name="connsiteY1" fmla="*/ 20955 h 628650"/>
                      <a:gd name="connsiteX2" fmla="*/ 450533 w 471487"/>
                      <a:gd name="connsiteY2" fmla="*/ 0 h 628650"/>
                      <a:gd name="connsiteX3" fmla="*/ 419100 w 471487"/>
                      <a:gd name="connsiteY3" fmla="*/ 0 h 628650"/>
                      <a:gd name="connsiteX4" fmla="*/ 52388 w 471487"/>
                      <a:gd name="connsiteY4" fmla="*/ 0 h 628650"/>
                      <a:gd name="connsiteX5" fmla="*/ 20955 w 471487"/>
                      <a:gd name="connsiteY5" fmla="*/ 0 h 628650"/>
                      <a:gd name="connsiteX6" fmla="*/ 0 w 471487"/>
                      <a:gd name="connsiteY6" fmla="*/ 20955 h 628650"/>
                      <a:gd name="connsiteX7" fmla="*/ 0 w 471487"/>
                      <a:gd name="connsiteY7" fmla="*/ 607695 h 628650"/>
                      <a:gd name="connsiteX8" fmla="*/ 20955 w 471487"/>
                      <a:gd name="connsiteY8" fmla="*/ 628650 h 628650"/>
                      <a:gd name="connsiteX9" fmla="*/ 450533 w 471487"/>
                      <a:gd name="connsiteY9" fmla="*/ 628650 h 628650"/>
                      <a:gd name="connsiteX10" fmla="*/ 471488 w 471487"/>
                      <a:gd name="connsiteY10" fmla="*/ 607695 h 628650"/>
                      <a:gd name="connsiteX11" fmla="*/ 471488 w 471487"/>
                      <a:gd name="connsiteY11" fmla="*/ 345758 h 628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71487" h="628650">
                        <a:moveTo>
                          <a:pt x="471488" y="169450"/>
                        </a:moveTo>
                        <a:lnTo>
                          <a:pt x="471488" y="20955"/>
                        </a:lnTo>
                        <a:cubicBezTo>
                          <a:pt x="471488" y="9334"/>
                          <a:pt x="462153" y="0"/>
                          <a:pt x="450533" y="0"/>
                        </a:cubicBezTo>
                        <a:lnTo>
                          <a:pt x="419100" y="0"/>
                        </a:lnTo>
                        <a:lnTo>
                          <a:pt x="52388" y="0"/>
                        </a:lnTo>
                        <a:lnTo>
                          <a:pt x="20955" y="0"/>
                        </a:lnTo>
                        <a:cubicBezTo>
                          <a:pt x="9335" y="0"/>
                          <a:pt x="0" y="9334"/>
                          <a:pt x="0" y="20955"/>
                        </a:cubicBezTo>
                        <a:lnTo>
                          <a:pt x="0" y="607695"/>
                        </a:lnTo>
                        <a:cubicBezTo>
                          <a:pt x="0" y="619315"/>
                          <a:pt x="9335" y="628650"/>
                          <a:pt x="20955" y="628650"/>
                        </a:cubicBezTo>
                        <a:lnTo>
                          <a:pt x="450533" y="628650"/>
                        </a:lnTo>
                        <a:cubicBezTo>
                          <a:pt x="462153" y="628650"/>
                          <a:pt x="471488" y="619315"/>
                          <a:pt x="471488" y="607695"/>
                        </a:cubicBezTo>
                        <a:lnTo>
                          <a:pt x="471488" y="345758"/>
                        </a:lnTo>
                      </a:path>
                    </a:pathLst>
                  </a:custGeom>
                  <a:noFill/>
                  <a:ln w="12700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fr-FR" sz="897"/>
                  </a:p>
                </p:txBody>
              </p:sp>
              <p:grpSp>
                <p:nvGrpSpPr>
                  <p:cNvPr id="21" name="Graphique 12">
                    <a:extLst>
                      <a:ext uri="{FF2B5EF4-FFF2-40B4-BE49-F238E27FC236}">
                        <a16:creationId xmlns:a16="http://schemas.microsoft.com/office/drawing/2014/main" id="{9FD68F62-6848-45C6-A0CB-927F3DA60BE4}"/>
                      </a:ext>
                    </a:extLst>
                  </p:cNvPr>
                  <p:cNvGrpSpPr/>
                  <p:nvPr/>
                </p:nvGrpSpPr>
                <p:grpSpPr>
                  <a:xfrm>
                    <a:off x="1040270" y="1950138"/>
                    <a:ext cx="297561" cy="495186"/>
                    <a:chOff x="1040270" y="1950138"/>
                    <a:chExt cx="297561" cy="495186"/>
                  </a:xfrm>
                  <a:noFill/>
                </p:grpSpPr>
                <p:sp>
                  <p:nvSpPr>
                    <p:cNvPr id="22" name="Forme libre : forme 21">
                      <a:extLst>
                        <a:ext uri="{FF2B5EF4-FFF2-40B4-BE49-F238E27FC236}">
                          <a16:creationId xmlns:a16="http://schemas.microsoft.com/office/drawing/2014/main" id="{329F2541-D98A-451E-B1E0-84E00AB24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0270" y="2131285"/>
                      <a:ext cx="182308" cy="314039"/>
                    </a:xfrm>
                    <a:custGeom>
                      <a:avLst/>
                      <a:gdLst>
                        <a:gd name="connsiteX0" fmla="*/ 112300 w 182308"/>
                        <a:gd name="connsiteY0" fmla="*/ 0 h 314039"/>
                        <a:gd name="connsiteX1" fmla="*/ 182309 w 182308"/>
                        <a:gd name="connsiteY1" fmla="*/ 34576 h 314039"/>
                        <a:gd name="connsiteX2" fmla="*/ 71628 w 182308"/>
                        <a:gd name="connsiteY2" fmla="*/ 258604 h 314039"/>
                        <a:gd name="connsiteX3" fmla="*/ 70580 w 182308"/>
                        <a:gd name="connsiteY3" fmla="*/ 260794 h 314039"/>
                        <a:gd name="connsiteX4" fmla="*/ 70580 w 182308"/>
                        <a:gd name="connsiteY4" fmla="*/ 260794 h 314039"/>
                        <a:gd name="connsiteX5" fmla="*/ 667 w 182308"/>
                        <a:gd name="connsiteY5" fmla="*/ 314039 h 314039"/>
                        <a:gd name="connsiteX6" fmla="*/ 0 w 182308"/>
                        <a:gd name="connsiteY6" fmla="*/ 227266 h 314039"/>
                        <a:gd name="connsiteX7" fmla="*/ 0 w 182308"/>
                        <a:gd name="connsiteY7" fmla="*/ 227266 h 314039"/>
                        <a:gd name="connsiteX8" fmla="*/ 1048 w 182308"/>
                        <a:gd name="connsiteY8" fmla="*/ 225076 h 314039"/>
                        <a:gd name="connsiteX9" fmla="*/ 112300 w 182308"/>
                        <a:gd name="connsiteY9" fmla="*/ 0 h 3140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2308" h="314039">
                          <a:moveTo>
                            <a:pt x="112300" y="0"/>
                          </a:moveTo>
                          <a:lnTo>
                            <a:pt x="182309" y="34576"/>
                          </a:lnTo>
                          <a:lnTo>
                            <a:pt x="71628" y="258604"/>
                          </a:lnTo>
                          <a:cubicBezTo>
                            <a:pt x="71056" y="259652"/>
                            <a:pt x="70580" y="260794"/>
                            <a:pt x="70580" y="260794"/>
                          </a:cubicBezTo>
                          <a:lnTo>
                            <a:pt x="70580" y="260794"/>
                          </a:lnTo>
                          <a:lnTo>
                            <a:pt x="667" y="314039"/>
                          </a:lnTo>
                          <a:lnTo>
                            <a:pt x="0" y="227266"/>
                          </a:lnTo>
                          <a:lnTo>
                            <a:pt x="0" y="227266"/>
                          </a:lnTo>
                          <a:cubicBezTo>
                            <a:pt x="572" y="226219"/>
                            <a:pt x="286" y="225361"/>
                            <a:pt x="1048" y="225076"/>
                          </a:cubicBezTo>
                          <a:lnTo>
                            <a:pt x="112300" y="0"/>
                          </a:lnTo>
                          <a:close/>
                        </a:path>
                      </a:pathLst>
                    </a:custGeom>
                    <a:noFill/>
                    <a:ln w="12700" cap="rnd">
                      <a:solidFill>
                        <a:schemeClr val="tx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 sz="897"/>
                    </a:p>
                  </p:txBody>
                </p:sp>
                <p:sp>
                  <p:nvSpPr>
                    <p:cNvPr id="24" name="Forme libre : forme 23">
                      <a:extLst>
                        <a:ext uri="{FF2B5EF4-FFF2-40B4-BE49-F238E27FC236}">
                          <a16:creationId xmlns:a16="http://schemas.microsoft.com/office/drawing/2014/main" id="{59F8D3B3-5831-40E2-AD98-5C101F9F10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4667" y="1950138"/>
                      <a:ext cx="163163" cy="210769"/>
                    </a:xfrm>
                    <a:custGeom>
                      <a:avLst/>
                      <a:gdLst>
                        <a:gd name="connsiteX0" fmla="*/ 119539 w 163163"/>
                        <a:gd name="connsiteY0" fmla="*/ 70752 h 210769"/>
                        <a:gd name="connsiteX1" fmla="*/ 70009 w 163163"/>
                        <a:gd name="connsiteY1" fmla="*/ 170955 h 210769"/>
                        <a:gd name="connsiteX2" fmla="*/ 0 w 163163"/>
                        <a:gd name="connsiteY2" fmla="*/ 136380 h 210769"/>
                        <a:gd name="connsiteX3" fmla="*/ 52959 w 163163"/>
                        <a:gd name="connsiteY3" fmla="*/ 27890 h 210769"/>
                        <a:gd name="connsiteX4" fmla="*/ 109252 w 163163"/>
                        <a:gd name="connsiteY4" fmla="*/ 3411 h 210769"/>
                        <a:gd name="connsiteX5" fmla="*/ 122968 w 163163"/>
                        <a:gd name="connsiteY5" fmla="*/ 62466 h 210769"/>
                        <a:gd name="connsiteX6" fmla="*/ 119539 w 163163"/>
                        <a:gd name="connsiteY6" fmla="*/ 70752 h 210769"/>
                        <a:gd name="connsiteX7" fmla="*/ 163163 w 163163"/>
                        <a:gd name="connsiteY7" fmla="*/ 91231 h 210769"/>
                        <a:gd name="connsiteX8" fmla="*/ 104108 w 163163"/>
                        <a:gd name="connsiteY8" fmla="*/ 210770 h 210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3163" h="210769">
                          <a:moveTo>
                            <a:pt x="119539" y="70752"/>
                          </a:moveTo>
                          <a:lnTo>
                            <a:pt x="70009" y="170955"/>
                          </a:lnTo>
                          <a:lnTo>
                            <a:pt x="0" y="136380"/>
                          </a:lnTo>
                          <a:lnTo>
                            <a:pt x="52959" y="27890"/>
                          </a:lnTo>
                          <a:cubicBezTo>
                            <a:pt x="64960" y="5030"/>
                            <a:pt x="89916" y="-6114"/>
                            <a:pt x="109252" y="3411"/>
                          </a:cubicBezTo>
                          <a:cubicBezTo>
                            <a:pt x="128683" y="13031"/>
                            <a:pt x="134969" y="39606"/>
                            <a:pt x="122968" y="62466"/>
                          </a:cubicBezTo>
                          <a:lnTo>
                            <a:pt x="119539" y="70752"/>
                          </a:lnTo>
                          <a:lnTo>
                            <a:pt x="163163" y="91231"/>
                          </a:lnTo>
                          <a:lnTo>
                            <a:pt x="104108" y="21077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chemeClr val="tx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 sz="897"/>
                    </a:p>
                  </p:txBody>
                </p:sp>
              </p:grpSp>
            </p:grpSp>
            <p:sp>
              <p:nvSpPr>
                <p:cNvPr id="106" name="Ellipse 105">
                  <a:extLst>
                    <a:ext uri="{FF2B5EF4-FFF2-40B4-BE49-F238E27FC236}">
                      <a16:creationId xmlns:a16="http://schemas.microsoft.com/office/drawing/2014/main" id="{50DD69D4-70E0-4749-A324-CBB8C46BD2A7}"/>
                    </a:ext>
                  </a:extLst>
                </p:cNvPr>
                <p:cNvSpPr/>
                <p:nvPr/>
              </p:nvSpPr>
              <p:spPr>
                <a:xfrm>
                  <a:off x="8327434" y="4250311"/>
                  <a:ext cx="787750" cy="787750"/>
                </a:xfrm>
                <a:prstGeom prst="ellipse">
                  <a:avLst/>
                </a:prstGeom>
                <a:noFill/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897" dirty="0"/>
                </a:p>
              </p:txBody>
            </p:sp>
          </p:grp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8B5C74-0AF4-4227-9EA8-10CF60D2EC93}"/>
                  </a:ext>
                </a:extLst>
              </p:cNvPr>
              <p:cNvSpPr/>
              <p:nvPr/>
            </p:nvSpPr>
            <p:spPr>
              <a:xfrm>
                <a:off x="5289523" y="5290744"/>
                <a:ext cx="1703078" cy="59108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85673" eaLnBrk="1" fontAlgn="auto" hangingPunct="1">
                  <a:spcBef>
                    <a:spcPts val="0"/>
                  </a:spcBef>
                  <a:defRPr/>
                </a:pP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La transmission </a:t>
                </a:r>
              </a:p>
              <a:p>
                <a:pPr algn="ctr" defTabSz="585673" eaLnBrk="1" fontAlgn="auto" hangingPunct="1">
                  <a:spcBef>
                    <a:spcPts val="0"/>
                  </a:spcBef>
                  <a:defRPr/>
                </a:pP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de mes documents pour demander une estimation ou un remboursement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727DF07-1212-4167-A59A-DDF19B22D597}"/>
                  </a:ext>
                </a:extLst>
              </p:cNvPr>
              <p:cNvSpPr/>
              <p:nvPr/>
            </p:nvSpPr>
            <p:spPr>
              <a:xfrm>
                <a:off x="5390570" y="3988049"/>
                <a:ext cx="1375771" cy="44456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769" b="1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Demander un remboursement</a:t>
                </a:r>
              </a:p>
            </p:txBody>
          </p:sp>
        </p:grpSp>
        <p:grpSp>
          <p:nvGrpSpPr>
            <p:cNvPr id="162" name="Groupe 161">
              <a:extLst>
                <a:ext uri="{FF2B5EF4-FFF2-40B4-BE49-F238E27FC236}">
                  <a16:creationId xmlns:a16="http://schemas.microsoft.com/office/drawing/2014/main" id="{2D36C1C7-1560-45C2-B900-89EC84CB2E6E}"/>
                </a:ext>
              </a:extLst>
            </p:cNvPr>
            <p:cNvGrpSpPr/>
            <p:nvPr/>
          </p:nvGrpSpPr>
          <p:grpSpPr>
            <a:xfrm>
              <a:off x="563699" y="4011485"/>
              <a:ext cx="10415451" cy="1882701"/>
              <a:chOff x="563699" y="4011485"/>
              <a:chExt cx="10415451" cy="188270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CDB4EEE-404D-41B1-8092-D73B6DE81D57}"/>
                  </a:ext>
                </a:extLst>
              </p:cNvPr>
              <p:cNvSpPr/>
              <p:nvPr/>
            </p:nvSpPr>
            <p:spPr>
              <a:xfrm>
                <a:off x="563699" y="5291996"/>
                <a:ext cx="1375771" cy="44456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Le détail</a:t>
                </a:r>
              </a:p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de mon adhésion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65A292B-18C9-4B16-AE40-40A865F320F6}"/>
                  </a:ext>
                </a:extLst>
              </p:cNvPr>
              <p:cNvSpPr/>
              <p:nvPr/>
            </p:nvSpPr>
            <p:spPr>
              <a:xfrm>
                <a:off x="602742" y="4011485"/>
                <a:ext cx="1375771" cy="44456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769" b="1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Compte </a:t>
                </a:r>
              </a:p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769" b="1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Client</a:t>
                </a:r>
              </a:p>
            </p:txBody>
          </p:sp>
          <p:pic>
            <p:nvPicPr>
              <p:cNvPr id="109" name="Image 108" descr="Une image contenant lumière&#10;&#10;Description générée automatiquement">
                <a:extLst>
                  <a:ext uri="{FF2B5EF4-FFF2-40B4-BE49-F238E27FC236}">
                    <a16:creationId xmlns:a16="http://schemas.microsoft.com/office/drawing/2014/main" id="{CF0EAED7-E897-41ED-9EC6-5FAEC1F21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163" y="4508958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0C2C8548-F040-45A9-8B98-D980A2CF6EC6}"/>
                  </a:ext>
                </a:extLst>
              </p:cNvPr>
              <p:cNvSpPr/>
              <p:nvPr/>
            </p:nvSpPr>
            <p:spPr>
              <a:xfrm>
                <a:off x="7575554" y="5449625"/>
                <a:ext cx="3403596" cy="44456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Les services de l’offre Ma Santé accessibles avec l’espace client (notamment </a:t>
                </a:r>
                <a:r>
                  <a:rPr lang="fr-FR" sz="673" b="1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Géolocalisation</a:t>
                </a: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 des partenaires santé agréés AXA &amp; </a:t>
                </a:r>
                <a:r>
                  <a:rPr lang="fr-FR" sz="673" b="1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téléconsultation médicale </a:t>
                </a: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à tout moment).</a:t>
                </a:r>
              </a:p>
            </p:txBody>
          </p:sp>
        </p:grpSp>
        <p:grpSp>
          <p:nvGrpSpPr>
            <p:cNvPr id="161" name="Groupe 160">
              <a:extLst>
                <a:ext uri="{FF2B5EF4-FFF2-40B4-BE49-F238E27FC236}">
                  <a16:creationId xmlns:a16="http://schemas.microsoft.com/office/drawing/2014/main" id="{29C1001E-840F-4C1D-8B4B-2A33D0480D56}"/>
                </a:ext>
              </a:extLst>
            </p:cNvPr>
            <p:cNvGrpSpPr/>
            <p:nvPr/>
          </p:nvGrpSpPr>
          <p:grpSpPr>
            <a:xfrm>
              <a:off x="1888670" y="4003673"/>
              <a:ext cx="1865696" cy="1848014"/>
              <a:chOff x="1888670" y="4003673"/>
              <a:chExt cx="1865696" cy="1848014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BCEAEB-5143-495D-A4ED-30CE237EDB52}"/>
                  </a:ext>
                </a:extLst>
              </p:cNvPr>
              <p:cNvSpPr/>
              <p:nvPr/>
            </p:nvSpPr>
            <p:spPr>
              <a:xfrm>
                <a:off x="1888670" y="5296617"/>
                <a:ext cx="1865696" cy="5550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Le suivi de tous</a:t>
                </a:r>
                <a:b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</a:b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mes remboursements</a:t>
                </a:r>
              </a:p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599"/>
                  </a:spcAft>
                  <a:defRPr/>
                </a:pPr>
                <a:r>
                  <a:rPr lang="fr-FR" sz="448" i="1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Export possible au format PDF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492C39D-7B8F-4277-B620-6CE650A6423B}"/>
                  </a:ext>
                </a:extLst>
              </p:cNvPr>
              <p:cNvSpPr/>
              <p:nvPr/>
            </p:nvSpPr>
            <p:spPr>
              <a:xfrm>
                <a:off x="2102026" y="4003673"/>
                <a:ext cx="1375771" cy="44456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769" b="1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Suivi des remboursements</a:t>
                </a:r>
              </a:p>
            </p:txBody>
          </p:sp>
          <p:pic>
            <p:nvPicPr>
              <p:cNvPr id="110" name="Image 109">
                <a:extLst>
                  <a:ext uri="{FF2B5EF4-FFF2-40B4-BE49-F238E27FC236}">
                    <a16:creationId xmlns:a16="http://schemas.microsoft.com/office/drawing/2014/main" id="{F0A94FF0-29EF-45B1-9A8C-799507C5E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535" y="4501603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160" name="Groupe 159">
              <a:extLst>
                <a:ext uri="{FF2B5EF4-FFF2-40B4-BE49-F238E27FC236}">
                  <a16:creationId xmlns:a16="http://schemas.microsoft.com/office/drawing/2014/main" id="{158E72AF-69B0-4168-B951-B78FCA32F10D}"/>
                </a:ext>
              </a:extLst>
            </p:cNvPr>
            <p:cNvGrpSpPr/>
            <p:nvPr/>
          </p:nvGrpSpPr>
          <p:grpSpPr>
            <a:xfrm>
              <a:off x="3633359" y="3995861"/>
              <a:ext cx="1712961" cy="1878739"/>
              <a:chOff x="3633359" y="3995861"/>
              <a:chExt cx="1712961" cy="187873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F923442-7BCE-416E-A7C6-0C477CD77463}"/>
                  </a:ext>
                </a:extLst>
              </p:cNvPr>
              <p:cNvSpPr/>
              <p:nvPr/>
            </p:nvSpPr>
            <p:spPr>
              <a:xfrm>
                <a:off x="3633359" y="5297094"/>
                <a:ext cx="1712961" cy="577506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Le téléchargement</a:t>
                </a:r>
              </a:p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de mon attestation</a:t>
                </a:r>
              </a:p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673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Tiers Payant digitale</a:t>
                </a:r>
              </a:p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448" i="1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(via le mobile ou l’ordinateur)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8BB4770-0CC9-4A16-943C-0B858CA36437}"/>
                  </a:ext>
                </a:extLst>
              </p:cNvPr>
              <p:cNvSpPr/>
              <p:nvPr/>
            </p:nvSpPr>
            <p:spPr>
              <a:xfrm>
                <a:off x="3728310" y="3995861"/>
                <a:ext cx="1375771" cy="44456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769" b="1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Attestation </a:t>
                </a:r>
              </a:p>
              <a:p>
                <a:pPr algn="ctr" defTabSz="58567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769" b="1" dirty="0">
                    <a:solidFill>
                      <a:schemeClr val="tx2"/>
                    </a:solidFill>
                    <a:latin typeface="Source Sans Pro" panose="020B0503030403020204" pitchFamily="34" charset="0"/>
                  </a:rPr>
                  <a:t>de Tiers Payant</a:t>
                </a:r>
              </a:p>
            </p:txBody>
          </p:sp>
          <p:pic>
            <p:nvPicPr>
              <p:cNvPr id="125" name="Image 124" descr="Une image contenant objet, horloge&#10;&#10;Description générée automatiquement">
                <a:extLst>
                  <a:ext uri="{FF2B5EF4-FFF2-40B4-BE49-F238E27FC236}">
                    <a16:creationId xmlns:a16="http://schemas.microsoft.com/office/drawing/2014/main" id="{FF456D64-1ED6-4E20-B597-15C4B15A5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6308" y="4497695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6151659A-0262-458E-8E78-9999D2577ADA}"/>
                </a:ext>
              </a:extLst>
            </p:cNvPr>
            <p:cNvGrpSpPr/>
            <p:nvPr/>
          </p:nvGrpSpPr>
          <p:grpSpPr>
            <a:xfrm>
              <a:off x="10323038" y="4628936"/>
              <a:ext cx="438681" cy="438681"/>
              <a:chOff x="10323038" y="4628936"/>
              <a:chExt cx="438681" cy="438681"/>
            </a:xfrm>
          </p:grpSpPr>
          <p:sp>
            <p:nvSpPr>
              <p:cNvPr id="139" name="Forme libre : forme 138">
                <a:extLst>
                  <a:ext uri="{FF2B5EF4-FFF2-40B4-BE49-F238E27FC236}">
                    <a16:creationId xmlns:a16="http://schemas.microsoft.com/office/drawing/2014/main" id="{CF4500B2-9343-4D36-9F3B-4FA3B95166F3}"/>
                  </a:ext>
                </a:extLst>
              </p:cNvPr>
              <p:cNvSpPr/>
              <p:nvPr/>
            </p:nvSpPr>
            <p:spPr>
              <a:xfrm>
                <a:off x="10323038" y="4695181"/>
                <a:ext cx="438681" cy="372436"/>
              </a:xfrm>
              <a:custGeom>
                <a:avLst/>
                <a:gdLst>
                  <a:gd name="connsiteX0" fmla="*/ 430396 w 509965"/>
                  <a:gd name="connsiteY0" fmla="*/ 2170 h 441246"/>
                  <a:gd name="connsiteX1" fmla="*/ 510689 w 509965"/>
                  <a:gd name="connsiteY1" fmla="*/ 187349 h 441246"/>
                  <a:gd name="connsiteX2" fmla="*/ 256068 w 509965"/>
                  <a:gd name="connsiteY2" fmla="*/ 443417 h 441246"/>
                  <a:gd name="connsiteX3" fmla="*/ 255344 w 509965"/>
                  <a:gd name="connsiteY3" fmla="*/ 443417 h 441246"/>
                  <a:gd name="connsiteX4" fmla="*/ 0 w 509965"/>
                  <a:gd name="connsiteY4" fmla="*/ 188796 h 441246"/>
                  <a:gd name="connsiteX5" fmla="*/ 0 w 509965"/>
                  <a:gd name="connsiteY5" fmla="*/ 188796 h 441246"/>
                  <a:gd name="connsiteX6" fmla="*/ 0 w 509965"/>
                  <a:gd name="connsiteY6" fmla="*/ 188796 h 441246"/>
                  <a:gd name="connsiteX7" fmla="*/ 82824 w 509965"/>
                  <a:gd name="connsiteY7" fmla="*/ 0 h 441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965" h="441246">
                    <a:moveTo>
                      <a:pt x="430396" y="2170"/>
                    </a:moveTo>
                    <a:cubicBezTo>
                      <a:pt x="479584" y="48465"/>
                      <a:pt x="510689" y="114290"/>
                      <a:pt x="510689" y="187349"/>
                    </a:cubicBezTo>
                    <a:cubicBezTo>
                      <a:pt x="511050" y="328403"/>
                      <a:pt x="397122" y="443055"/>
                      <a:pt x="256068" y="443417"/>
                    </a:cubicBezTo>
                    <a:lnTo>
                      <a:pt x="255344" y="443417"/>
                    </a:lnTo>
                    <a:cubicBezTo>
                      <a:pt x="114652" y="443417"/>
                      <a:pt x="362" y="329488"/>
                      <a:pt x="0" y="188796"/>
                    </a:cubicBezTo>
                    <a:lnTo>
                      <a:pt x="0" y="188796"/>
                    </a:lnTo>
                    <a:lnTo>
                      <a:pt x="0" y="188796"/>
                    </a:lnTo>
                    <a:cubicBezTo>
                      <a:pt x="0" y="114290"/>
                      <a:pt x="31828" y="47018"/>
                      <a:pt x="82824" y="0"/>
                    </a:cubicBezTo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25"/>
              </a:p>
            </p:txBody>
          </p:sp>
          <p:grpSp>
            <p:nvGrpSpPr>
              <p:cNvPr id="140" name="Graphique 46">
                <a:extLst>
                  <a:ext uri="{FF2B5EF4-FFF2-40B4-BE49-F238E27FC236}">
                    <a16:creationId xmlns:a16="http://schemas.microsoft.com/office/drawing/2014/main" id="{7BAA5288-4984-4405-88AE-FFE694C7B113}"/>
                  </a:ext>
                </a:extLst>
              </p:cNvPr>
              <p:cNvGrpSpPr/>
              <p:nvPr/>
            </p:nvGrpSpPr>
            <p:grpSpPr>
              <a:xfrm>
                <a:off x="10406419" y="4628936"/>
                <a:ext cx="283121" cy="76319"/>
                <a:chOff x="6952873" y="6113424"/>
                <a:chExt cx="329127" cy="90419"/>
              </a:xfrm>
              <a:solidFill>
                <a:schemeClr val="bg1"/>
              </a:solidFill>
            </p:grpSpPr>
            <p:sp>
              <p:nvSpPr>
                <p:cNvPr id="143" name="Forme libre : forme 142">
                  <a:extLst>
                    <a:ext uri="{FF2B5EF4-FFF2-40B4-BE49-F238E27FC236}">
                      <a16:creationId xmlns:a16="http://schemas.microsoft.com/office/drawing/2014/main" id="{BC860FE9-5F75-49A1-BC47-B4094B23A44E}"/>
                    </a:ext>
                  </a:extLst>
                </p:cNvPr>
                <p:cNvSpPr/>
                <p:nvPr/>
              </p:nvSpPr>
              <p:spPr>
                <a:xfrm>
                  <a:off x="6952873" y="6152123"/>
                  <a:ext cx="39785" cy="43401"/>
                </a:xfrm>
                <a:custGeom>
                  <a:avLst/>
                  <a:gdLst>
                    <a:gd name="connsiteX0" fmla="*/ 0 w 39784"/>
                    <a:gd name="connsiteY0" fmla="*/ 5425 h 43401"/>
                    <a:gd name="connsiteX1" fmla="*/ 9404 w 39784"/>
                    <a:gd name="connsiteY1" fmla="*/ 0 h 43401"/>
                    <a:gd name="connsiteX2" fmla="*/ 40870 w 39784"/>
                    <a:gd name="connsiteY2" fmla="*/ 28573 h 43401"/>
                    <a:gd name="connsiteX3" fmla="*/ 32551 w 39784"/>
                    <a:gd name="connsiteY3" fmla="*/ 33274 h 43401"/>
                    <a:gd name="connsiteX4" fmla="*/ 25317 w 39784"/>
                    <a:gd name="connsiteY4" fmla="*/ 26402 h 43401"/>
                    <a:gd name="connsiteX5" fmla="*/ 14829 w 39784"/>
                    <a:gd name="connsiteY5" fmla="*/ 32551 h 43401"/>
                    <a:gd name="connsiteX6" fmla="*/ 17722 w 39784"/>
                    <a:gd name="connsiteY6" fmla="*/ 41955 h 43401"/>
                    <a:gd name="connsiteX7" fmla="*/ 9765 w 39784"/>
                    <a:gd name="connsiteY7" fmla="*/ 46656 h 43401"/>
                    <a:gd name="connsiteX8" fmla="*/ 0 w 39784"/>
                    <a:gd name="connsiteY8" fmla="*/ 5425 h 43401"/>
                    <a:gd name="connsiteX9" fmla="*/ 12659 w 39784"/>
                    <a:gd name="connsiteY9" fmla="*/ 25317 h 43401"/>
                    <a:gd name="connsiteX10" fmla="*/ 20254 w 39784"/>
                    <a:gd name="connsiteY10" fmla="*/ 20977 h 43401"/>
                    <a:gd name="connsiteX11" fmla="*/ 17722 w 39784"/>
                    <a:gd name="connsiteY11" fmla="*/ 18084 h 43401"/>
                    <a:gd name="connsiteX12" fmla="*/ 8319 w 39784"/>
                    <a:gd name="connsiteY12" fmla="*/ 8680 h 43401"/>
                    <a:gd name="connsiteX13" fmla="*/ 7957 w 39784"/>
                    <a:gd name="connsiteY13" fmla="*/ 8680 h 43401"/>
                    <a:gd name="connsiteX14" fmla="*/ 11935 w 39784"/>
                    <a:gd name="connsiteY14" fmla="*/ 21701 h 43401"/>
                    <a:gd name="connsiteX15" fmla="*/ 12659 w 39784"/>
                    <a:gd name="connsiteY15" fmla="*/ 25317 h 43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84" h="43401">
                      <a:moveTo>
                        <a:pt x="0" y="5425"/>
                      </a:moveTo>
                      <a:lnTo>
                        <a:pt x="9404" y="0"/>
                      </a:lnTo>
                      <a:lnTo>
                        <a:pt x="40870" y="28573"/>
                      </a:lnTo>
                      <a:lnTo>
                        <a:pt x="32551" y="33274"/>
                      </a:lnTo>
                      <a:lnTo>
                        <a:pt x="25317" y="26402"/>
                      </a:lnTo>
                      <a:lnTo>
                        <a:pt x="14829" y="32551"/>
                      </a:lnTo>
                      <a:lnTo>
                        <a:pt x="17722" y="41955"/>
                      </a:lnTo>
                      <a:lnTo>
                        <a:pt x="9765" y="46656"/>
                      </a:lnTo>
                      <a:lnTo>
                        <a:pt x="0" y="5425"/>
                      </a:lnTo>
                      <a:close/>
                      <a:moveTo>
                        <a:pt x="12659" y="25317"/>
                      </a:moveTo>
                      <a:lnTo>
                        <a:pt x="20254" y="20977"/>
                      </a:lnTo>
                      <a:lnTo>
                        <a:pt x="17722" y="18084"/>
                      </a:lnTo>
                      <a:cubicBezTo>
                        <a:pt x="14829" y="15190"/>
                        <a:pt x="11212" y="11574"/>
                        <a:pt x="8319" y="8680"/>
                      </a:cubicBezTo>
                      <a:lnTo>
                        <a:pt x="7957" y="8680"/>
                      </a:lnTo>
                      <a:cubicBezTo>
                        <a:pt x="9404" y="13020"/>
                        <a:pt x="10850" y="17361"/>
                        <a:pt x="11935" y="21701"/>
                      </a:cubicBezTo>
                      <a:lnTo>
                        <a:pt x="12659" y="25317"/>
                      </a:lnTo>
                      <a:close/>
                    </a:path>
                  </a:pathLst>
                </a:custGeom>
                <a:grpFill/>
                <a:ln w="35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025"/>
                </a:p>
              </p:txBody>
            </p:sp>
            <p:sp>
              <p:nvSpPr>
                <p:cNvPr id="144" name="Forme libre : forme 143">
                  <a:extLst>
                    <a:ext uri="{FF2B5EF4-FFF2-40B4-BE49-F238E27FC236}">
                      <a16:creationId xmlns:a16="http://schemas.microsoft.com/office/drawing/2014/main" id="{2C034E20-681E-473A-976D-3EA20E956D20}"/>
                    </a:ext>
                  </a:extLst>
                </p:cNvPr>
                <p:cNvSpPr/>
                <p:nvPr/>
              </p:nvSpPr>
              <p:spPr>
                <a:xfrm>
                  <a:off x="6983496" y="6134715"/>
                  <a:ext cx="32551" cy="39785"/>
                </a:xfrm>
                <a:custGeom>
                  <a:avLst/>
                  <a:gdLst>
                    <a:gd name="connsiteX0" fmla="*/ 8799 w 32550"/>
                    <a:gd name="connsiteY0" fmla="*/ 41280 h 39784"/>
                    <a:gd name="connsiteX1" fmla="*/ 11331 w 32550"/>
                    <a:gd name="connsiteY1" fmla="*/ 33323 h 39784"/>
                    <a:gd name="connsiteX2" fmla="*/ 22181 w 32550"/>
                    <a:gd name="connsiteY2" fmla="*/ 33323 h 39784"/>
                    <a:gd name="connsiteX3" fmla="*/ 25798 w 32550"/>
                    <a:gd name="connsiteY3" fmla="*/ 27536 h 39784"/>
                    <a:gd name="connsiteX4" fmla="*/ 18565 w 32550"/>
                    <a:gd name="connsiteY4" fmla="*/ 25366 h 39784"/>
                    <a:gd name="connsiteX5" fmla="*/ 12778 w 32550"/>
                    <a:gd name="connsiteY5" fmla="*/ 25366 h 39784"/>
                    <a:gd name="connsiteX6" fmla="*/ 842 w 32550"/>
                    <a:gd name="connsiteY6" fmla="*/ 18494 h 39784"/>
                    <a:gd name="connsiteX7" fmla="*/ 9523 w 32550"/>
                    <a:gd name="connsiteY7" fmla="*/ 1495 h 39784"/>
                    <a:gd name="connsiteX8" fmla="*/ 23628 w 32550"/>
                    <a:gd name="connsiteY8" fmla="*/ 1495 h 39784"/>
                    <a:gd name="connsiteX9" fmla="*/ 21458 w 32550"/>
                    <a:gd name="connsiteY9" fmla="*/ 8729 h 39784"/>
                    <a:gd name="connsiteX10" fmla="*/ 12416 w 32550"/>
                    <a:gd name="connsiteY10" fmla="*/ 9090 h 39784"/>
                    <a:gd name="connsiteX11" fmla="*/ 9161 w 32550"/>
                    <a:gd name="connsiteY11" fmla="*/ 14515 h 39784"/>
                    <a:gd name="connsiteX12" fmla="*/ 16756 w 32550"/>
                    <a:gd name="connsiteY12" fmla="*/ 16685 h 39784"/>
                    <a:gd name="connsiteX13" fmla="*/ 22543 w 32550"/>
                    <a:gd name="connsiteY13" fmla="*/ 16685 h 39784"/>
                    <a:gd name="connsiteX14" fmla="*/ 34117 w 32550"/>
                    <a:gd name="connsiteY14" fmla="*/ 23557 h 39784"/>
                    <a:gd name="connsiteX15" fmla="*/ 25075 w 32550"/>
                    <a:gd name="connsiteY15" fmla="*/ 40918 h 39784"/>
                    <a:gd name="connsiteX16" fmla="*/ 8799 w 32550"/>
                    <a:gd name="connsiteY16" fmla="*/ 41280 h 3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550" h="39784">
                      <a:moveTo>
                        <a:pt x="8799" y="41280"/>
                      </a:moveTo>
                      <a:lnTo>
                        <a:pt x="11331" y="33323"/>
                      </a:lnTo>
                      <a:cubicBezTo>
                        <a:pt x="14948" y="34408"/>
                        <a:pt x="18926" y="34769"/>
                        <a:pt x="22181" y="33323"/>
                      </a:cubicBezTo>
                      <a:cubicBezTo>
                        <a:pt x="25798" y="31876"/>
                        <a:pt x="26883" y="29706"/>
                        <a:pt x="25798" y="27536"/>
                      </a:cubicBezTo>
                      <a:cubicBezTo>
                        <a:pt x="24713" y="25366"/>
                        <a:pt x="22543" y="25366"/>
                        <a:pt x="18565" y="25366"/>
                      </a:cubicBezTo>
                      <a:lnTo>
                        <a:pt x="12778" y="25366"/>
                      </a:lnTo>
                      <a:cubicBezTo>
                        <a:pt x="8438" y="25366"/>
                        <a:pt x="3374" y="23919"/>
                        <a:pt x="842" y="18494"/>
                      </a:cubicBezTo>
                      <a:cubicBezTo>
                        <a:pt x="-1689" y="11984"/>
                        <a:pt x="1566" y="4750"/>
                        <a:pt x="9523" y="1495"/>
                      </a:cubicBezTo>
                      <a:cubicBezTo>
                        <a:pt x="13863" y="-313"/>
                        <a:pt x="18926" y="-675"/>
                        <a:pt x="23628" y="1495"/>
                      </a:cubicBezTo>
                      <a:lnTo>
                        <a:pt x="21458" y="8729"/>
                      </a:lnTo>
                      <a:cubicBezTo>
                        <a:pt x="18203" y="8005"/>
                        <a:pt x="15310" y="7644"/>
                        <a:pt x="12416" y="9090"/>
                      </a:cubicBezTo>
                      <a:cubicBezTo>
                        <a:pt x="9523" y="10175"/>
                        <a:pt x="8076" y="12345"/>
                        <a:pt x="9161" y="14515"/>
                      </a:cubicBezTo>
                      <a:cubicBezTo>
                        <a:pt x="10246" y="16685"/>
                        <a:pt x="12778" y="16685"/>
                        <a:pt x="16756" y="16685"/>
                      </a:cubicBezTo>
                      <a:lnTo>
                        <a:pt x="22543" y="16685"/>
                      </a:lnTo>
                      <a:cubicBezTo>
                        <a:pt x="27968" y="16685"/>
                        <a:pt x="31947" y="18494"/>
                        <a:pt x="34117" y="23557"/>
                      </a:cubicBezTo>
                      <a:cubicBezTo>
                        <a:pt x="36649" y="29706"/>
                        <a:pt x="33755" y="37301"/>
                        <a:pt x="25075" y="40918"/>
                      </a:cubicBezTo>
                      <a:cubicBezTo>
                        <a:pt x="20011" y="42726"/>
                        <a:pt x="13863" y="43088"/>
                        <a:pt x="8799" y="41280"/>
                      </a:cubicBezTo>
                      <a:close/>
                    </a:path>
                  </a:pathLst>
                </a:custGeom>
                <a:grpFill/>
                <a:ln w="35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025"/>
                </a:p>
              </p:txBody>
            </p:sp>
            <p:sp>
              <p:nvSpPr>
                <p:cNvPr id="145" name="Forme libre : forme 144">
                  <a:extLst>
                    <a:ext uri="{FF2B5EF4-FFF2-40B4-BE49-F238E27FC236}">
                      <a16:creationId xmlns:a16="http://schemas.microsoft.com/office/drawing/2014/main" id="{DB0A3A18-9447-4718-9DF3-6306D9B7D2EE}"/>
                    </a:ext>
                  </a:extLst>
                </p:cNvPr>
                <p:cNvSpPr/>
                <p:nvPr/>
              </p:nvSpPr>
              <p:spPr>
                <a:xfrm>
                  <a:off x="7017206" y="6123320"/>
                  <a:ext cx="32551" cy="39785"/>
                </a:xfrm>
                <a:custGeom>
                  <a:avLst/>
                  <a:gdLst>
                    <a:gd name="connsiteX0" fmla="*/ 5471 w 32550"/>
                    <a:gd name="connsiteY0" fmla="*/ 40015 h 39784"/>
                    <a:gd name="connsiteX1" fmla="*/ 8726 w 32550"/>
                    <a:gd name="connsiteY1" fmla="*/ 32420 h 39784"/>
                    <a:gd name="connsiteX2" fmla="*/ 19576 w 32550"/>
                    <a:gd name="connsiteY2" fmla="*/ 33867 h 39784"/>
                    <a:gd name="connsiteX3" fmla="*/ 23916 w 32550"/>
                    <a:gd name="connsiteY3" fmla="*/ 28442 h 39784"/>
                    <a:gd name="connsiteX4" fmla="*/ 17045 w 32550"/>
                    <a:gd name="connsiteY4" fmla="*/ 25187 h 39784"/>
                    <a:gd name="connsiteX5" fmla="*/ 11258 w 32550"/>
                    <a:gd name="connsiteY5" fmla="*/ 24463 h 39784"/>
                    <a:gd name="connsiteX6" fmla="*/ 407 w 32550"/>
                    <a:gd name="connsiteY6" fmla="*/ 16145 h 39784"/>
                    <a:gd name="connsiteX7" fmla="*/ 10896 w 32550"/>
                    <a:gd name="connsiteY7" fmla="*/ 592 h 39784"/>
                    <a:gd name="connsiteX8" fmla="*/ 25001 w 32550"/>
                    <a:gd name="connsiteY8" fmla="*/ 2039 h 39784"/>
                    <a:gd name="connsiteX9" fmla="*/ 22108 w 32550"/>
                    <a:gd name="connsiteY9" fmla="*/ 8911 h 39784"/>
                    <a:gd name="connsiteX10" fmla="*/ 13066 w 32550"/>
                    <a:gd name="connsiteY10" fmla="*/ 8188 h 39784"/>
                    <a:gd name="connsiteX11" fmla="*/ 9088 w 32550"/>
                    <a:gd name="connsiteY11" fmla="*/ 13251 h 39784"/>
                    <a:gd name="connsiteX12" fmla="*/ 16321 w 32550"/>
                    <a:gd name="connsiteY12" fmla="*/ 16145 h 39784"/>
                    <a:gd name="connsiteX13" fmla="*/ 21746 w 32550"/>
                    <a:gd name="connsiteY13" fmla="*/ 16868 h 39784"/>
                    <a:gd name="connsiteX14" fmla="*/ 32597 w 32550"/>
                    <a:gd name="connsiteY14" fmla="*/ 25187 h 39784"/>
                    <a:gd name="connsiteX15" fmla="*/ 21385 w 32550"/>
                    <a:gd name="connsiteY15" fmla="*/ 41462 h 39784"/>
                    <a:gd name="connsiteX16" fmla="*/ 5471 w 32550"/>
                    <a:gd name="connsiteY16" fmla="*/ 40015 h 3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550" h="39784">
                      <a:moveTo>
                        <a:pt x="5471" y="40015"/>
                      </a:moveTo>
                      <a:lnTo>
                        <a:pt x="8726" y="32420"/>
                      </a:lnTo>
                      <a:cubicBezTo>
                        <a:pt x="12343" y="33867"/>
                        <a:pt x="16321" y="34590"/>
                        <a:pt x="19576" y="33867"/>
                      </a:cubicBezTo>
                      <a:cubicBezTo>
                        <a:pt x="23193" y="32782"/>
                        <a:pt x="24640" y="30973"/>
                        <a:pt x="23916" y="28442"/>
                      </a:cubicBezTo>
                      <a:cubicBezTo>
                        <a:pt x="23193" y="25910"/>
                        <a:pt x="20661" y="25910"/>
                        <a:pt x="17045" y="25187"/>
                      </a:cubicBezTo>
                      <a:lnTo>
                        <a:pt x="11258" y="24463"/>
                      </a:lnTo>
                      <a:cubicBezTo>
                        <a:pt x="6918" y="24102"/>
                        <a:pt x="1854" y="21570"/>
                        <a:pt x="407" y="16145"/>
                      </a:cubicBezTo>
                      <a:cubicBezTo>
                        <a:pt x="-1401" y="9634"/>
                        <a:pt x="2939" y="2763"/>
                        <a:pt x="10896" y="592"/>
                      </a:cubicBezTo>
                      <a:cubicBezTo>
                        <a:pt x="15236" y="-493"/>
                        <a:pt x="20661" y="-131"/>
                        <a:pt x="25001" y="2039"/>
                      </a:cubicBezTo>
                      <a:lnTo>
                        <a:pt x="22108" y="8911"/>
                      </a:lnTo>
                      <a:cubicBezTo>
                        <a:pt x="18853" y="7826"/>
                        <a:pt x="16321" y="7103"/>
                        <a:pt x="13066" y="8188"/>
                      </a:cubicBezTo>
                      <a:cubicBezTo>
                        <a:pt x="10173" y="8911"/>
                        <a:pt x="8364" y="11081"/>
                        <a:pt x="9088" y="13251"/>
                      </a:cubicBezTo>
                      <a:cubicBezTo>
                        <a:pt x="9811" y="15783"/>
                        <a:pt x="12704" y="15783"/>
                        <a:pt x="16321" y="16145"/>
                      </a:cubicBezTo>
                      <a:lnTo>
                        <a:pt x="21746" y="16868"/>
                      </a:lnTo>
                      <a:cubicBezTo>
                        <a:pt x="27171" y="17591"/>
                        <a:pt x="30788" y="19761"/>
                        <a:pt x="32597" y="25187"/>
                      </a:cubicBezTo>
                      <a:cubicBezTo>
                        <a:pt x="34405" y="31697"/>
                        <a:pt x="30788" y="38930"/>
                        <a:pt x="21385" y="41462"/>
                      </a:cubicBezTo>
                      <a:cubicBezTo>
                        <a:pt x="16321" y="42909"/>
                        <a:pt x="10173" y="42547"/>
                        <a:pt x="5471" y="40015"/>
                      </a:cubicBezTo>
                      <a:close/>
                    </a:path>
                  </a:pathLst>
                </a:custGeom>
                <a:grpFill/>
                <a:ln w="35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025"/>
                </a:p>
              </p:txBody>
            </p:sp>
            <p:sp>
              <p:nvSpPr>
                <p:cNvPr id="146" name="Forme libre : forme 145">
                  <a:extLst>
                    <a:ext uri="{FF2B5EF4-FFF2-40B4-BE49-F238E27FC236}">
                      <a16:creationId xmlns:a16="http://schemas.microsoft.com/office/drawing/2014/main" id="{03531C44-068C-4182-8446-578F692CA43E}"/>
                    </a:ext>
                  </a:extLst>
                </p:cNvPr>
                <p:cNvSpPr/>
                <p:nvPr/>
              </p:nvSpPr>
              <p:spPr>
                <a:xfrm>
                  <a:off x="7051972" y="6117764"/>
                  <a:ext cx="14467" cy="39785"/>
                </a:xfrm>
                <a:custGeom>
                  <a:avLst/>
                  <a:gdLst>
                    <a:gd name="connsiteX0" fmla="*/ 0 w 14467"/>
                    <a:gd name="connsiteY0" fmla="*/ 1447 h 39784"/>
                    <a:gd name="connsiteX1" fmla="*/ 9042 w 14467"/>
                    <a:gd name="connsiteY1" fmla="*/ 0 h 39784"/>
                    <a:gd name="connsiteX2" fmla="*/ 15914 w 14467"/>
                    <a:gd name="connsiteY2" fmla="*/ 39785 h 39784"/>
                    <a:gd name="connsiteX3" fmla="*/ 6872 w 14467"/>
                    <a:gd name="connsiteY3" fmla="*/ 41231 h 39784"/>
                    <a:gd name="connsiteX4" fmla="*/ 0 w 14467"/>
                    <a:gd name="connsiteY4" fmla="*/ 1447 h 3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67" h="39784">
                      <a:moveTo>
                        <a:pt x="0" y="1447"/>
                      </a:moveTo>
                      <a:lnTo>
                        <a:pt x="9042" y="0"/>
                      </a:lnTo>
                      <a:lnTo>
                        <a:pt x="15914" y="39785"/>
                      </a:lnTo>
                      <a:lnTo>
                        <a:pt x="6872" y="41231"/>
                      </a:lnTo>
                      <a:lnTo>
                        <a:pt x="0" y="1447"/>
                      </a:lnTo>
                      <a:close/>
                    </a:path>
                  </a:pathLst>
                </a:custGeom>
                <a:grpFill/>
                <a:ln w="35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025"/>
                </a:p>
              </p:txBody>
            </p:sp>
            <p:sp>
              <p:nvSpPr>
                <p:cNvPr id="147" name="Forme libre : forme 146">
                  <a:extLst>
                    <a:ext uri="{FF2B5EF4-FFF2-40B4-BE49-F238E27FC236}">
                      <a16:creationId xmlns:a16="http://schemas.microsoft.com/office/drawing/2014/main" id="{766633C1-9475-4819-A175-A09A1D6AC21D}"/>
                    </a:ext>
                  </a:extLst>
                </p:cNvPr>
                <p:cNvSpPr/>
                <p:nvPr/>
              </p:nvSpPr>
              <p:spPr>
                <a:xfrm>
                  <a:off x="7072933" y="6114093"/>
                  <a:ext cx="28934" cy="39785"/>
                </a:xfrm>
                <a:custGeom>
                  <a:avLst/>
                  <a:gdLst>
                    <a:gd name="connsiteX0" fmla="*/ 379 w 28934"/>
                    <a:gd name="connsiteY0" fmla="*/ 36945 h 39784"/>
                    <a:gd name="connsiteX1" fmla="*/ 5081 w 28934"/>
                    <a:gd name="connsiteY1" fmla="*/ 30435 h 39784"/>
                    <a:gd name="connsiteX2" fmla="*/ 15208 w 28934"/>
                    <a:gd name="connsiteY2" fmla="*/ 34052 h 39784"/>
                    <a:gd name="connsiteX3" fmla="*/ 20633 w 28934"/>
                    <a:gd name="connsiteY3" fmla="*/ 29712 h 39784"/>
                    <a:gd name="connsiteX4" fmla="*/ 14484 w 28934"/>
                    <a:gd name="connsiteY4" fmla="*/ 25372 h 39784"/>
                    <a:gd name="connsiteX5" fmla="*/ 9059 w 28934"/>
                    <a:gd name="connsiteY5" fmla="*/ 23563 h 39784"/>
                    <a:gd name="connsiteX6" fmla="*/ 17 w 28934"/>
                    <a:gd name="connsiteY6" fmla="*/ 13075 h 39784"/>
                    <a:gd name="connsiteX7" fmla="*/ 13399 w 28934"/>
                    <a:gd name="connsiteY7" fmla="*/ 54 h 39784"/>
                    <a:gd name="connsiteX8" fmla="*/ 26781 w 28934"/>
                    <a:gd name="connsiteY8" fmla="*/ 4394 h 39784"/>
                    <a:gd name="connsiteX9" fmla="*/ 22441 w 28934"/>
                    <a:gd name="connsiteY9" fmla="*/ 10543 h 39784"/>
                    <a:gd name="connsiteX10" fmla="*/ 13761 w 28934"/>
                    <a:gd name="connsiteY10" fmla="*/ 8011 h 39784"/>
                    <a:gd name="connsiteX11" fmla="*/ 9059 w 28934"/>
                    <a:gd name="connsiteY11" fmla="*/ 11990 h 39784"/>
                    <a:gd name="connsiteX12" fmla="*/ 15569 w 28934"/>
                    <a:gd name="connsiteY12" fmla="*/ 16330 h 39784"/>
                    <a:gd name="connsiteX13" fmla="*/ 20994 w 28934"/>
                    <a:gd name="connsiteY13" fmla="*/ 18138 h 39784"/>
                    <a:gd name="connsiteX14" fmla="*/ 29675 w 28934"/>
                    <a:gd name="connsiteY14" fmla="*/ 28627 h 39784"/>
                    <a:gd name="connsiteX15" fmla="*/ 15208 w 28934"/>
                    <a:gd name="connsiteY15" fmla="*/ 42371 h 39784"/>
                    <a:gd name="connsiteX16" fmla="*/ 379 w 28934"/>
                    <a:gd name="connsiteY16" fmla="*/ 36945 h 3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934" h="39784">
                      <a:moveTo>
                        <a:pt x="379" y="36945"/>
                      </a:moveTo>
                      <a:lnTo>
                        <a:pt x="5081" y="30435"/>
                      </a:lnTo>
                      <a:cubicBezTo>
                        <a:pt x="8336" y="32605"/>
                        <a:pt x="11952" y="34052"/>
                        <a:pt x="15208" y="34052"/>
                      </a:cubicBezTo>
                      <a:cubicBezTo>
                        <a:pt x="18824" y="33690"/>
                        <a:pt x="20633" y="32244"/>
                        <a:pt x="20633" y="29712"/>
                      </a:cubicBezTo>
                      <a:cubicBezTo>
                        <a:pt x="20271" y="27180"/>
                        <a:pt x="18101" y="26457"/>
                        <a:pt x="14484" y="25372"/>
                      </a:cubicBezTo>
                      <a:lnTo>
                        <a:pt x="9059" y="23563"/>
                      </a:lnTo>
                      <a:cubicBezTo>
                        <a:pt x="4719" y="22117"/>
                        <a:pt x="379" y="18861"/>
                        <a:pt x="17" y="13075"/>
                      </a:cubicBezTo>
                      <a:cubicBezTo>
                        <a:pt x="-345" y="6564"/>
                        <a:pt x="5081" y="778"/>
                        <a:pt x="13399" y="54"/>
                      </a:cubicBezTo>
                      <a:cubicBezTo>
                        <a:pt x="18101" y="-307"/>
                        <a:pt x="23164" y="1139"/>
                        <a:pt x="26781" y="4394"/>
                      </a:cubicBezTo>
                      <a:lnTo>
                        <a:pt x="22441" y="10543"/>
                      </a:lnTo>
                      <a:cubicBezTo>
                        <a:pt x="19548" y="8735"/>
                        <a:pt x="17016" y="7649"/>
                        <a:pt x="13761" y="8011"/>
                      </a:cubicBezTo>
                      <a:cubicBezTo>
                        <a:pt x="10506" y="8373"/>
                        <a:pt x="8697" y="9820"/>
                        <a:pt x="9059" y="11990"/>
                      </a:cubicBezTo>
                      <a:cubicBezTo>
                        <a:pt x="9421" y="14521"/>
                        <a:pt x="11952" y="15245"/>
                        <a:pt x="15569" y="16330"/>
                      </a:cubicBezTo>
                      <a:lnTo>
                        <a:pt x="20994" y="18138"/>
                      </a:lnTo>
                      <a:cubicBezTo>
                        <a:pt x="26058" y="19585"/>
                        <a:pt x="29313" y="22840"/>
                        <a:pt x="29675" y="28627"/>
                      </a:cubicBezTo>
                      <a:cubicBezTo>
                        <a:pt x="30036" y="35499"/>
                        <a:pt x="24973" y="41647"/>
                        <a:pt x="15208" y="42371"/>
                      </a:cubicBezTo>
                      <a:cubicBezTo>
                        <a:pt x="10506" y="42009"/>
                        <a:pt x="5081" y="40562"/>
                        <a:pt x="379" y="36945"/>
                      </a:cubicBezTo>
                      <a:close/>
                    </a:path>
                  </a:pathLst>
                </a:custGeom>
                <a:grpFill/>
                <a:ln w="35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025"/>
                </a:p>
              </p:txBody>
            </p:sp>
            <p:sp>
              <p:nvSpPr>
                <p:cNvPr id="148" name="Forme libre : forme 147">
                  <a:extLst>
                    <a:ext uri="{FF2B5EF4-FFF2-40B4-BE49-F238E27FC236}">
                      <a16:creationId xmlns:a16="http://schemas.microsoft.com/office/drawing/2014/main" id="{A9D4AD59-311F-4ABD-BF43-6BC037B78B9C}"/>
                    </a:ext>
                  </a:extLst>
                </p:cNvPr>
                <p:cNvSpPr/>
                <p:nvPr/>
              </p:nvSpPr>
              <p:spPr>
                <a:xfrm>
                  <a:off x="7106586" y="6113424"/>
                  <a:ext cx="28934" cy="39785"/>
                </a:xfrm>
                <a:custGeom>
                  <a:avLst/>
                  <a:gdLst>
                    <a:gd name="connsiteX0" fmla="*/ 11212 w 28934"/>
                    <a:gd name="connsiteY0" fmla="*/ 8319 h 39784"/>
                    <a:gd name="connsiteX1" fmla="*/ 0 w 28934"/>
                    <a:gd name="connsiteY1" fmla="*/ 7595 h 39784"/>
                    <a:gd name="connsiteX2" fmla="*/ 362 w 28934"/>
                    <a:gd name="connsiteY2" fmla="*/ 0 h 39784"/>
                    <a:gd name="connsiteX3" fmla="*/ 31828 w 28934"/>
                    <a:gd name="connsiteY3" fmla="*/ 1447 h 39784"/>
                    <a:gd name="connsiteX4" fmla="*/ 31466 w 28934"/>
                    <a:gd name="connsiteY4" fmla="*/ 9042 h 39784"/>
                    <a:gd name="connsiteX5" fmla="*/ 20254 w 28934"/>
                    <a:gd name="connsiteY5" fmla="*/ 8680 h 39784"/>
                    <a:gd name="connsiteX6" fmla="*/ 18807 w 28934"/>
                    <a:gd name="connsiteY6" fmla="*/ 41593 h 39784"/>
                    <a:gd name="connsiteX7" fmla="*/ 9765 w 28934"/>
                    <a:gd name="connsiteY7" fmla="*/ 41231 h 39784"/>
                    <a:gd name="connsiteX8" fmla="*/ 11212 w 28934"/>
                    <a:gd name="connsiteY8" fmla="*/ 8319 h 3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934" h="39784">
                      <a:moveTo>
                        <a:pt x="11212" y="8319"/>
                      </a:moveTo>
                      <a:lnTo>
                        <a:pt x="0" y="7595"/>
                      </a:lnTo>
                      <a:lnTo>
                        <a:pt x="362" y="0"/>
                      </a:lnTo>
                      <a:lnTo>
                        <a:pt x="31828" y="1447"/>
                      </a:lnTo>
                      <a:lnTo>
                        <a:pt x="31466" y="9042"/>
                      </a:lnTo>
                      <a:lnTo>
                        <a:pt x="20254" y="8680"/>
                      </a:lnTo>
                      <a:lnTo>
                        <a:pt x="18807" y="41593"/>
                      </a:lnTo>
                      <a:lnTo>
                        <a:pt x="9765" y="41231"/>
                      </a:lnTo>
                      <a:lnTo>
                        <a:pt x="11212" y="8319"/>
                      </a:lnTo>
                      <a:close/>
                    </a:path>
                  </a:pathLst>
                </a:custGeom>
                <a:grpFill/>
                <a:ln w="35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025"/>
                </a:p>
              </p:txBody>
            </p:sp>
            <p:sp>
              <p:nvSpPr>
                <p:cNvPr id="149" name="Forme libre : forme 148">
                  <a:extLst>
                    <a:ext uri="{FF2B5EF4-FFF2-40B4-BE49-F238E27FC236}">
                      <a16:creationId xmlns:a16="http://schemas.microsoft.com/office/drawing/2014/main" id="{10218915-9E65-4BE9-9279-0121A8B7948C}"/>
                    </a:ext>
                  </a:extLst>
                </p:cNvPr>
                <p:cNvSpPr/>
                <p:nvPr/>
              </p:nvSpPr>
              <p:spPr>
                <a:xfrm>
                  <a:off x="7134435" y="6117402"/>
                  <a:ext cx="32551" cy="43401"/>
                </a:xfrm>
                <a:custGeom>
                  <a:avLst/>
                  <a:gdLst>
                    <a:gd name="connsiteX0" fmla="*/ 19169 w 32550"/>
                    <a:gd name="connsiteY0" fmla="*/ 0 h 43401"/>
                    <a:gd name="connsiteX1" fmla="*/ 30019 w 32550"/>
                    <a:gd name="connsiteY1" fmla="*/ 1808 h 43401"/>
                    <a:gd name="connsiteX2" fmla="*/ 35444 w 32550"/>
                    <a:gd name="connsiteY2" fmla="*/ 43763 h 43401"/>
                    <a:gd name="connsiteX3" fmla="*/ 26041 w 32550"/>
                    <a:gd name="connsiteY3" fmla="*/ 41955 h 43401"/>
                    <a:gd name="connsiteX4" fmla="*/ 25317 w 32550"/>
                    <a:gd name="connsiteY4" fmla="*/ 32189 h 43401"/>
                    <a:gd name="connsiteX5" fmla="*/ 13020 w 32550"/>
                    <a:gd name="connsiteY5" fmla="*/ 30019 h 43401"/>
                    <a:gd name="connsiteX6" fmla="*/ 9042 w 32550"/>
                    <a:gd name="connsiteY6" fmla="*/ 39061 h 43401"/>
                    <a:gd name="connsiteX7" fmla="*/ 0 w 32550"/>
                    <a:gd name="connsiteY7" fmla="*/ 37614 h 43401"/>
                    <a:gd name="connsiteX8" fmla="*/ 19169 w 32550"/>
                    <a:gd name="connsiteY8" fmla="*/ 0 h 43401"/>
                    <a:gd name="connsiteX9" fmla="*/ 15914 w 32550"/>
                    <a:gd name="connsiteY9" fmla="*/ 23509 h 43401"/>
                    <a:gd name="connsiteX10" fmla="*/ 24594 w 32550"/>
                    <a:gd name="connsiteY10" fmla="*/ 24956 h 43401"/>
                    <a:gd name="connsiteX11" fmla="*/ 24232 w 32550"/>
                    <a:gd name="connsiteY11" fmla="*/ 20977 h 43401"/>
                    <a:gd name="connsiteX12" fmla="*/ 23147 w 32550"/>
                    <a:gd name="connsiteY12" fmla="*/ 7595 h 43401"/>
                    <a:gd name="connsiteX13" fmla="*/ 22786 w 32550"/>
                    <a:gd name="connsiteY13" fmla="*/ 7595 h 43401"/>
                    <a:gd name="connsiteX14" fmla="*/ 17361 w 32550"/>
                    <a:gd name="connsiteY14" fmla="*/ 19892 h 43401"/>
                    <a:gd name="connsiteX15" fmla="*/ 15914 w 32550"/>
                    <a:gd name="connsiteY15" fmla="*/ 23509 h 43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550" h="43401">
                      <a:moveTo>
                        <a:pt x="19169" y="0"/>
                      </a:moveTo>
                      <a:lnTo>
                        <a:pt x="30019" y="1808"/>
                      </a:lnTo>
                      <a:lnTo>
                        <a:pt x="35444" y="43763"/>
                      </a:lnTo>
                      <a:lnTo>
                        <a:pt x="26041" y="41955"/>
                      </a:lnTo>
                      <a:lnTo>
                        <a:pt x="25317" y="32189"/>
                      </a:lnTo>
                      <a:lnTo>
                        <a:pt x="13020" y="30019"/>
                      </a:lnTo>
                      <a:lnTo>
                        <a:pt x="9042" y="39061"/>
                      </a:lnTo>
                      <a:lnTo>
                        <a:pt x="0" y="37614"/>
                      </a:lnTo>
                      <a:lnTo>
                        <a:pt x="19169" y="0"/>
                      </a:lnTo>
                      <a:close/>
                      <a:moveTo>
                        <a:pt x="15914" y="23509"/>
                      </a:moveTo>
                      <a:lnTo>
                        <a:pt x="24594" y="24956"/>
                      </a:lnTo>
                      <a:lnTo>
                        <a:pt x="24232" y="20977"/>
                      </a:lnTo>
                      <a:cubicBezTo>
                        <a:pt x="23871" y="16637"/>
                        <a:pt x="23509" y="11935"/>
                        <a:pt x="23147" y="7595"/>
                      </a:cubicBezTo>
                      <a:lnTo>
                        <a:pt x="22786" y="7595"/>
                      </a:lnTo>
                      <a:cubicBezTo>
                        <a:pt x="20977" y="11574"/>
                        <a:pt x="19169" y="16275"/>
                        <a:pt x="17361" y="19892"/>
                      </a:cubicBezTo>
                      <a:lnTo>
                        <a:pt x="15914" y="23509"/>
                      </a:lnTo>
                      <a:close/>
                    </a:path>
                  </a:pathLst>
                </a:custGeom>
                <a:grpFill/>
                <a:ln w="35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025"/>
                </a:p>
              </p:txBody>
            </p:sp>
            <p:sp>
              <p:nvSpPr>
                <p:cNvPr id="150" name="Forme libre : forme 149">
                  <a:extLst>
                    <a:ext uri="{FF2B5EF4-FFF2-40B4-BE49-F238E27FC236}">
                      <a16:creationId xmlns:a16="http://schemas.microsoft.com/office/drawing/2014/main" id="{E0346A00-9569-4E1E-86A8-254BDB42EBF8}"/>
                    </a:ext>
                  </a:extLst>
                </p:cNvPr>
                <p:cNvSpPr/>
                <p:nvPr/>
              </p:nvSpPr>
              <p:spPr>
                <a:xfrm>
                  <a:off x="7173134" y="6123551"/>
                  <a:ext cx="39785" cy="47018"/>
                </a:xfrm>
                <a:custGeom>
                  <a:avLst/>
                  <a:gdLst>
                    <a:gd name="connsiteX0" fmla="*/ 12297 w 39784"/>
                    <a:gd name="connsiteY0" fmla="*/ 0 h 47018"/>
                    <a:gd name="connsiteX1" fmla="*/ 21339 w 39784"/>
                    <a:gd name="connsiteY1" fmla="*/ 2893 h 47018"/>
                    <a:gd name="connsiteX2" fmla="*/ 25317 w 39784"/>
                    <a:gd name="connsiteY2" fmla="*/ 25317 h 47018"/>
                    <a:gd name="connsiteX3" fmla="*/ 26402 w 39784"/>
                    <a:gd name="connsiteY3" fmla="*/ 35083 h 47018"/>
                    <a:gd name="connsiteX4" fmla="*/ 26764 w 39784"/>
                    <a:gd name="connsiteY4" fmla="*/ 35083 h 47018"/>
                    <a:gd name="connsiteX5" fmla="*/ 30381 w 39784"/>
                    <a:gd name="connsiteY5" fmla="*/ 20616 h 47018"/>
                    <a:gd name="connsiteX6" fmla="*/ 34721 w 39784"/>
                    <a:gd name="connsiteY6" fmla="*/ 6872 h 47018"/>
                    <a:gd name="connsiteX7" fmla="*/ 43040 w 39784"/>
                    <a:gd name="connsiteY7" fmla="*/ 9404 h 47018"/>
                    <a:gd name="connsiteX8" fmla="*/ 30743 w 39784"/>
                    <a:gd name="connsiteY8" fmla="*/ 48103 h 47018"/>
                    <a:gd name="connsiteX9" fmla="*/ 21701 w 39784"/>
                    <a:gd name="connsiteY9" fmla="*/ 45210 h 47018"/>
                    <a:gd name="connsiteX10" fmla="*/ 17722 w 39784"/>
                    <a:gd name="connsiteY10" fmla="*/ 22786 h 47018"/>
                    <a:gd name="connsiteX11" fmla="*/ 16637 w 39784"/>
                    <a:gd name="connsiteY11" fmla="*/ 13020 h 47018"/>
                    <a:gd name="connsiteX12" fmla="*/ 16275 w 39784"/>
                    <a:gd name="connsiteY12" fmla="*/ 13020 h 47018"/>
                    <a:gd name="connsiteX13" fmla="*/ 12659 w 39784"/>
                    <a:gd name="connsiteY13" fmla="*/ 27487 h 47018"/>
                    <a:gd name="connsiteX14" fmla="*/ 8319 w 39784"/>
                    <a:gd name="connsiteY14" fmla="*/ 41231 h 47018"/>
                    <a:gd name="connsiteX15" fmla="*/ 0 w 39784"/>
                    <a:gd name="connsiteY15" fmla="*/ 38699 h 47018"/>
                    <a:gd name="connsiteX16" fmla="*/ 12297 w 39784"/>
                    <a:gd name="connsiteY16" fmla="*/ 0 h 47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9784" h="47018">
                      <a:moveTo>
                        <a:pt x="12297" y="0"/>
                      </a:moveTo>
                      <a:lnTo>
                        <a:pt x="21339" y="2893"/>
                      </a:lnTo>
                      <a:lnTo>
                        <a:pt x="25317" y="25317"/>
                      </a:lnTo>
                      <a:lnTo>
                        <a:pt x="26402" y="35083"/>
                      </a:lnTo>
                      <a:lnTo>
                        <a:pt x="26764" y="35083"/>
                      </a:lnTo>
                      <a:cubicBezTo>
                        <a:pt x="27849" y="30743"/>
                        <a:pt x="28934" y="25317"/>
                        <a:pt x="30381" y="20616"/>
                      </a:cubicBezTo>
                      <a:lnTo>
                        <a:pt x="34721" y="6872"/>
                      </a:lnTo>
                      <a:lnTo>
                        <a:pt x="43040" y="9404"/>
                      </a:lnTo>
                      <a:lnTo>
                        <a:pt x="30743" y="48103"/>
                      </a:lnTo>
                      <a:lnTo>
                        <a:pt x="21701" y="45210"/>
                      </a:lnTo>
                      <a:lnTo>
                        <a:pt x="17722" y="22786"/>
                      </a:lnTo>
                      <a:lnTo>
                        <a:pt x="16637" y="13020"/>
                      </a:lnTo>
                      <a:lnTo>
                        <a:pt x="16275" y="13020"/>
                      </a:lnTo>
                      <a:cubicBezTo>
                        <a:pt x="15190" y="17361"/>
                        <a:pt x="14467" y="22786"/>
                        <a:pt x="12659" y="27487"/>
                      </a:cubicBezTo>
                      <a:lnTo>
                        <a:pt x="8319" y="41231"/>
                      </a:lnTo>
                      <a:lnTo>
                        <a:pt x="0" y="38699"/>
                      </a:lnTo>
                      <a:lnTo>
                        <a:pt x="12297" y="0"/>
                      </a:lnTo>
                      <a:close/>
                    </a:path>
                  </a:pathLst>
                </a:custGeom>
                <a:grpFill/>
                <a:ln w="35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025"/>
                </a:p>
              </p:txBody>
            </p:sp>
            <p:sp>
              <p:nvSpPr>
                <p:cNvPr id="151" name="Forme libre : forme 150">
                  <a:extLst>
                    <a:ext uri="{FF2B5EF4-FFF2-40B4-BE49-F238E27FC236}">
                      <a16:creationId xmlns:a16="http://schemas.microsoft.com/office/drawing/2014/main" id="{230B6B86-6A66-46F5-B77E-272D6663EBAB}"/>
                    </a:ext>
                  </a:extLst>
                </p:cNvPr>
                <p:cNvSpPr/>
                <p:nvPr/>
              </p:nvSpPr>
              <p:spPr>
                <a:xfrm>
                  <a:off x="7214986" y="6143548"/>
                  <a:ext cx="36168" cy="39785"/>
                </a:xfrm>
                <a:custGeom>
                  <a:avLst/>
                  <a:gdLst>
                    <a:gd name="connsiteX0" fmla="*/ 2635 w 36167"/>
                    <a:gd name="connsiteY0" fmla="*/ 12554 h 39784"/>
                    <a:gd name="connsiteX1" fmla="*/ 29037 w 36167"/>
                    <a:gd name="connsiteY1" fmla="*/ 2065 h 39784"/>
                    <a:gd name="connsiteX2" fmla="*/ 37718 w 36167"/>
                    <a:gd name="connsiteY2" fmla="*/ 12192 h 39784"/>
                    <a:gd name="connsiteX3" fmla="*/ 30846 w 36167"/>
                    <a:gd name="connsiteY3" fmla="*/ 15448 h 39784"/>
                    <a:gd name="connsiteX4" fmla="*/ 25782 w 36167"/>
                    <a:gd name="connsiteY4" fmla="*/ 9299 h 39784"/>
                    <a:gd name="connsiteX5" fmla="*/ 10954 w 36167"/>
                    <a:gd name="connsiteY5" fmla="*/ 16533 h 39784"/>
                    <a:gd name="connsiteX6" fmla="*/ 13847 w 36167"/>
                    <a:gd name="connsiteY6" fmla="*/ 32808 h 39784"/>
                    <a:gd name="connsiteX7" fmla="*/ 22527 w 36167"/>
                    <a:gd name="connsiteY7" fmla="*/ 32808 h 39784"/>
                    <a:gd name="connsiteX8" fmla="*/ 24336 w 36167"/>
                    <a:gd name="connsiteY8" fmla="*/ 40042 h 39784"/>
                    <a:gd name="connsiteX9" fmla="*/ 9868 w 36167"/>
                    <a:gd name="connsiteY9" fmla="*/ 39680 h 39784"/>
                    <a:gd name="connsiteX10" fmla="*/ 2635 w 36167"/>
                    <a:gd name="connsiteY10" fmla="*/ 12554 h 3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67" h="39784">
                      <a:moveTo>
                        <a:pt x="2635" y="12554"/>
                      </a:moveTo>
                      <a:cubicBezTo>
                        <a:pt x="8422" y="619"/>
                        <a:pt x="19995" y="-2636"/>
                        <a:pt x="29037" y="2065"/>
                      </a:cubicBezTo>
                      <a:cubicBezTo>
                        <a:pt x="33739" y="4236"/>
                        <a:pt x="36271" y="8576"/>
                        <a:pt x="37718" y="12192"/>
                      </a:cubicBezTo>
                      <a:lnTo>
                        <a:pt x="30846" y="15448"/>
                      </a:lnTo>
                      <a:cubicBezTo>
                        <a:pt x="29761" y="12916"/>
                        <a:pt x="28314" y="10746"/>
                        <a:pt x="25782" y="9299"/>
                      </a:cubicBezTo>
                      <a:cubicBezTo>
                        <a:pt x="20719" y="6767"/>
                        <a:pt x="14570" y="9299"/>
                        <a:pt x="10954" y="16533"/>
                      </a:cubicBezTo>
                      <a:cubicBezTo>
                        <a:pt x="7337" y="24128"/>
                        <a:pt x="8422" y="29915"/>
                        <a:pt x="13847" y="32808"/>
                      </a:cubicBezTo>
                      <a:cubicBezTo>
                        <a:pt x="16740" y="34255"/>
                        <a:pt x="19995" y="33893"/>
                        <a:pt x="22527" y="32808"/>
                      </a:cubicBezTo>
                      <a:lnTo>
                        <a:pt x="24336" y="40042"/>
                      </a:lnTo>
                      <a:cubicBezTo>
                        <a:pt x="19634" y="42212"/>
                        <a:pt x="14570" y="41850"/>
                        <a:pt x="9868" y="39680"/>
                      </a:cubicBezTo>
                      <a:cubicBezTo>
                        <a:pt x="1188" y="34978"/>
                        <a:pt x="-3152" y="24851"/>
                        <a:pt x="2635" y="12554"/>
                      </a:cubicBezTo>
                      <a:close/>
                    </a:path>
                  </a:pathLst>
                </a:custGeom>
                <a:grpFill/>
                <a:ln w="35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025"/>
                </a:p>
              </p:txBody>
            </p:sp>
            <p:sp>
              <p:nvSpPr>
                <p:cNvPr id="152" name="Forme libre : forme 151">
                  <a:extLst>
                    <a:ext uri="{FF2B5EF4-FFF2-40B4-BE49-F238E27FC236}">
                      <a16:creationId xmlns:a16="http://schemas.microsoft.com/office/drawing/2014/main" id="{E6B0031D-3FE8-40BE-BE72-5263B8A9F1BB}"/>
                    </a:ext>
                  </a:extLst>
                </p:cNvPr>
                <p:cNvSpPr/>
                <p:nvPr/>
              </p:nvSpPr>
              <p:spPr>
                <a:xfrm>
                  <a:off x="7241491" y="6157187"/>
                  <a:ext cx="43401" cy="47018"/>
                </a:xfrm>
                <a:custGeom>
                  <a:avLst/>
                  <a:gdLst>
                    <a:gd name="connsiteX0" fmla="*/ 22424 w 43401"/>
                    <a:gd name="connsiteY0" fmla="*/ 0 h 47018"/>
                    <a:gd name="connsiteX1" fmla="*/ 43401 w 43401"/>
                    <a:gd name="connsiteY1" fmla="*/ 14105 h 47018"/>
                    <a:gd name="connsiteX2" fmla="*/ 39061 w 43401"/>
                    <a:gd name="connsiteY2" fmla="*/ 20616 h 47018"/>
                    <a:gd name="connsiteX3" fmla="*/ 25679 w 43401"/>
                    <a:gd name="connsiteY3" fmla="*/ 11574 h 47018"/>
                    <a:gd name="connsiteX4" fmla="*/ 21339 w 43401"/>
                    <a:gd name="connsiteY4" fmla="*/ 18446 h 47018"/>
                    <a:gd name="connsiteX5" fmla="*/ 32913 w 43401"/>
                    <a:gd name="connsiteY5" fmla="*/ 26041 h 47018"/>
                    <a:gd name="connsiteX6" fmla="*/ 28573 w 43401"/>
                    <a:gd name="connsiteY6" fmla="*/ 32551 h 47018"/>
                    <a:gd name="connsiteX7" fmla="*/ 16999 w 43401"/>
                    <a:gd name="connsiteY7" fmla="*/ 24956 h 47018"/>
                    <a:gd name="connsiteX8" fmla="*/ 11935 w 43401"/>
                    <a:gd name="connsiteY8" fmla="*/ 32551 h 47018"/>
                    <a:gd name="connsiteX9" fmla="*/ 26041 w 43401"/>
                    <a:gd name="connsiteY9" fmla="*/ 41955 h 47018"/>
                    <a:gd name="connsiteX10" fmla="*/ 21701 w 43401"/>
                    <a:gd name="connsiteY10" fmla="*/ 48465 h 47018"/>
                    <a:gd name="connsiteX11" fmla="*/ 0 w 43401"/>
                    <a:gd name="connsiteY11" fmla="*/ 33998 h 47018"/>
                    <a:gd name="connsiteX12" fmla="*/ 22424 w 43401"/>
                    <a:gd name="connsiteY12" fmla="*/ 0 h 47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401" h="47018">
                      <a:moveTo>
                        <a:pt x="22424" y="0"/>
                      </a:moveTo>
                      <a:lnTo>
                        <a:pt x="43401" y="14105"/>
                      </a:lnTo>
                      <a:lnTo>
                        <a:pt x="39061" y="20616"/>
                      </a:lnTo>
                      <a:lnTo>
                        <a:pt x="25679" y="11574"/>
                      </a:lnTo>
                      <a:lnTo>
                        <a:pt x="21339" y="18446"/>
                      </a:lnTo>
                      <a:lnTo>
                        <a:pt x="32913" y="26041"/>
                      </a:lnTo>
                      <a:lnTo>
                        <a:pt x="28573" y="32551"/>
                      </a:lnTo>
                      <a:lnTo>
                        <a:pt x="16999" y="24956"/>
                      </a:lnTo>
                      <a:lnTo>
                        <a:pt x="11935" y="32551"/>
                      </a:lnTo>
                      <a:lnTo>
                        <a:pt x="26041" y="41955"/>
                      </a:lnTo>
                      <a:lnTo>
                        <a:pt x="21701" y="48465"/>
                      </a:lnTo>
                      <a:lnTo>
                        <a:pt x="0" y="33998"/>
                      </a:lnTo>
                      <a:lnTo>
                        <a:pt x="22424" y="0"/>
                      </a:lnTo>
                      <a:close/>
                    </a:path>
                  </a:pathLst>
                </a:custGeom>
                <a:grpFill/>
                <a:ln w="35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 sz="1025"/>
                </a:p>
              </p:txBody>
            </p:sp>
          </p:grpSp>
          <p:sp>
            <p:nvSpPr>
              <p:cNvPr id="141" name="Forme libre : forme 140">
                <a:extLst>
                  <a:ext uri="{FF2B5EF4-FFF2-40B4-BE49-F238E27FC236}">
                    <a16:creationId xmlns:a16="http://schemas.microsoft.com/office/drawing/2014/main" id="{28321CA5-E0C2-4C77-A809-C8AC73A8CB0E}"/>
                  </a:ext>
                </a:extLst>
              </p:cNvPr>
              <p:cNvSpPr/>
              <p:nvPr/>
            </p:nvSpPr>
            <p:spPr>
              <a:xfrm>
                <a:off x="10434787" y="4870318"/>
                <a:ext cx="214674" cy="97688"/>
              </a:xfrm>
              <a:custGeom>
                <a:avLst/>
                <a:gdLst>
                  <a:gd name="connsiteX0" fmla="*/ 248768 w 249557"/>
                  <a:gd name="connsiteY0" fmla="*/ 6618 h 115736"/>
                  <a:gd name="connsiteX1" fmla="*/ 224898 w 249557"/>
                  <a:gd name="connsiteY1" fmla="*/ 3725 h 115736"/>
                  <a:gd name="connsiteX2" fmla="*/ 191985 w 249557"/>
                  <a:gd name="connsiteY2" fmla="*/ 29404 h 115736"/>
                  <a:gd name="connsiteX3" fmla="*/ 161966 w 249557"/>
                  <a:gd name="connsiteY3" fmla="*/ 35191 h 115736"/>
                  <a:gd name="connsiteX4" fmla="*/ 155094 w 249557"/>
                  <a:gd name="connsiteY4" fmla="*/ 12405 h 115736"/>
                  <a:gd name="connsiteX5" fmla="*/ 148222 w 249557"/>
                  <a:gd name="connsiteY5" fmla="*/ 10597 h 115736"/>
                  <a:gd name="connsiteX6" fmla="*/ 103374 w 249557"/>
                  <a:gd name="connsiteY6" fmla="*/ 4810 h 115736"/>
                  <a:gd name="connsiteX7" fmla="*/ 58164 w 249557"/>
                  <a:gd name="connsiteY7" fmla="*/ 19277 h 115736"/>
                  <a:gd name="connsiteX8" fmla="*/ 31400 w 249557"/>
                  <a:gd name="connsiteY8" fmla="*/ 43871 h 115736"/>
                  <a:gd name="connsiteX9" fmla="*/ 29953 w 249557"/>
                  <a:gd name="connsiteY9" fmla="*/ 42063 h 115736"/>
                  <a:gd name="connsiteX10" fmla="*/ 29953 w 249557"/>
                  <a:gd name="connsiteY10" fmla="*/ 42063 h 115736"/>
                  <a:gd name="connsiteX11" fmla="*/ 15848 w 249557"/>
                  <a:gd name="connsiteY11" fmla="*/ 40978 h 115736"/>
                  <a:gd name="connsiteX12" fmla="*/ 3551 w 249557"/>
                  <a:gd name="connsiteY12" fmla="*/ 51466 h 115736"/>
                  <a:gd name="connsiteX13" fmla="*/ 2466 w 249557"/>
                  <a:gd name="connsiteY13" fmla="*/ 65572 h 115736"/>
                  <a:gd name="connsiteX14" fmla="*/ 2466 w 249557"/>
                  <a:gd name="connsiteY14" fmla="*/ 65572 h 115736"/>
                  <a:gd name="connsiteX15" fmla="*/ 44782 w 249557"/>
                  <a:gd name="connsiteY15" fmla="*/ 115121 h 115736"/>
                  <a:gd name="connsiteX16" fmla="*/ 58888 w 249557"/>
                  <a:gd name="connsiteY16" fmla="*/ 116206 h 115736"/>
                  <a:gd name="connsiteX17" fmla="*/ 70823 w 249557"/>
                  <a:gd name="connsiteY17" fmla="*/ 106080 h 115736"/>
                  <a:gd name="connsiteX18" fmla="*/ 71908 w 249557"/>
                  <a:gd name="connsiteY18" fmla="*/ 91974 h 115736"/>
                  <a:gd name="connsiteX19" fmla="*/ 83120 w 249557"/>
                  <a:gd name="connsiteY19" fmla="*/ 82209 h 115736"/>
                  <a:gd name="connsiteX20" fmla="*/ 92162 w 249557"/>
                  <a:gd name="connsiteY20" fmla="*/ 78954 h 115736"/>
                  <a:gd name="connsiteX21" fmla="*/ 146052 w 249557"/>
                  <a:gd name="connsiteY21" fmla="*/ 89081 h 115736"/>
                  <a:gd name="connsiteX22" fmla="*/ 164859 w 249557"/>
                  <a:gd name="connsiteY22" fmla="*/ 85826 h 115736"/>
                  <a:gd name="connsiteX23" fmla="*/ 206814 w 249557"/>
                  <a:gd name="connsiteY23" fmla="*/ 60870 h 115736"/>
                  <a:gd name="connsiteX24" fmla="*/ 207537 w 249557"/>
                  <a:gd name="connsiteY24" fmla="*/ 60508 h 115736"/>
                  <a:gd name="connsiteX25" fmla="*/ 248045 w 249557"/>
                  <a:gd name="connsiteY25" fmla="*/ 22532 h 115736"/>
                  <a:gd name="connsiteX26" fmla="*/ 248768 w 249557"/>
                  <a:gd name="connsiteY26" fmla="*/ 6618 h 115736"/>
                  <a:gd name="connsiteX27" fmla="*/ 66845 w 249557"/>
                  <a:gd name="connsiteY27" fmla="*/ 101016 h 115736"/>
                  <a:gd name="connsiteX28" fmla="*/ 54909 w 249557"/>
                  <a:gd name="connsiteY28" fmla="*/ 111143 h 115736"/>
                  <a:gd name="connsiteX29" fmla="*/ 49484 w 249557"/>
                  <a:gd name="connsiteY29" fmla="*/ 110781 h 115736"/>
                  <a:gd name="connsiteX30" fmla="*/ 7168 w 249557"/>
                  <a:gd name="connsiteY30" fmla="*/ 60870 h 115736"/>
                  <a:gd name="connsiteX31" fmla="*/ 7529 w 249557"/>
                  <a:gd name="connsiteY31" fmla="*/ 55445 h 115736"/>
                  <a:gd name="connsiteX32" fmla="*/ 7529 w 249557"/>
                  <a:gd name="connsiteY32" fmla="*/ 55445 h 115736"/>
                  <a:gd name="connsiteX33" fmla="*/ 19465 w 249557"/>
                  <a:gd name="connsiteY33" fmla="*/ 45318 h 115736"/>
                  <a:gd name="connsiteX34" fmla="*/ 24890 w 249557"/>
                  <a:gd name="connsiteY34" fmla="*/ 45679 h 115736"/>
                  <a:gd name="connsiteX35" fmla="*/ 67568 w 249557"/>
                  <a:gd name="connsiteY35" fmla="*/ 95591 h 115736"/>
                  <a:gd name="connsiteX36" fmla="*/ 66845 w 249557"/>
                  <a:gd name="connsiteY36" fmla="*/ 101016 h 115736"/>
                  <a:gd name="connsiteX37" fmla="*/ 66845 w 249557"/>
                  <a:gd name="connsiteY37" fmla="*/ 101016 h 115736"/>
                  <a:gd name="connsiteX38" fmla="*/ 66845 w 249557"/>
                  <a:gd name="connsiteY38" fmla="*/ 101016 h 115736"/>
                  <a:gd name="connsiteX39" fmla="*/ 243343 w 249557"/>
                  <a:gd name="connsiteY39" fmla="*/ 17107 h 115736"/>
                  <a:gd name="connsiteX40" fmla="*/ 203559 w 249557"/>
                  <a:gd name="connsiteY40" fmla="*/ 54721 h 115736"/>
                  <a:gd name="connsiteX41" fmla="*/ 162689 w 249557"/>
                  <a:gd name="connsiteY41" fmla="*/ 79677 h 115736"/>
                  <a:gd name="connsiteX42" fmla="*/ 148222 w 249557"/>
                  <a:gd name="connsiteY42" fmla="*/ 82570 h 115736"/>
                  <a:gd name="connsiteX43" fmla="*/ 93247 w 249557"/>
                  <a:gd name="connsiteY43" fmla="*/ 72444 h 115736"/>
                  <a:gd name="connsiteX44" fmla="*/ 93247 w 249557"/>
                  <a:gd name="connsiteY44" fmla="*/ 72444 h 115736"/>
                  <a:gd name="connsiteX45" fmla="*/ 80227 w 249557"/>
                  <a:gd name="connsiteY45" fmla="*/ 77145 h 115736"/>
                  <a:gd name="connsiteX46" fmla="*/ 69015 w 249557"/>
                  <a:gd name="connsiteY46" fmla="*/ 86911 h 115736"/>
                  <a:gd name="connsiteX47" fmla="*/ 36102 w 249557"/>
                  <a:gd name="connsiteY47" fmla="*/ 48211 h 115736"/>
                  <a:gd name="connsiteX48" fmla="*/ 62866 w 249557"/>
                  <a:gd name="connsiteY48" fmla="*/ 23255 h 115736"/>
                  <a:gd name="connsiteX49" fmla="*/ 103374 w 249557"/>
                  <a:gd name="connsiteY49" fmla="*/ 10235 h 115736"/>
                  <a:gd name="connsiteX50" fmla="*/ 148222 w 249557"/>
                  <a:gd name="connsiteY50" fmla="*/ 16022 h 115736"/>
                  <a:gd name="connsiteX51" fmla="*/ 158349 w 249557"/>
                  <a:gd name="connsiteY51" fmla="*/ 27595 h 115736"/>
                  <a:gd name="connsiteX52" fmla="*/ 151115 w 249557"/>
                  <a:gd name="connsiteY52" fmla="*/ 36999 h 115736"/>
                  <a:gd name="connsiteX53" fmla="*/ 150030 w 249557"/>
                  <a:gd name="connsiteY53" fmla="*/ 36999 h 115736"/>
                  <a:gd name="connsiteX54" fmla="*/ 143159 w 249557"/>
                  <a:gd name="connsiteY54" fmla="*/ 36999 h 115736"/>
                  <a:gd name="connsiteX55" fmla="*/ 110246 w 249557"/>
                  <a:gd name="connsiteY55" fmla="*/ 32297 h 115736"/>
                  <a:gd name="connsiteX56" fmla="*/ 106991 w 249557"/>
                  <a:gd name="connsiteY56" fmla="*/ 35191 h 115736"/>
                  <a:gd name="connsiteX57" fmla="*/ 109884 w 249557"/>
                  <a:gd name="connsiteY57" fmla="*/ 38446 h 115736"/>
                  <a:gd name="connsiteX58" fmla="*/ 142797 w 249557"/>
                  <a:gd name="connsiteY58" fmla="*/ 43148 h 115736"/>
                  <a:gd name="connsiteX59" fmla="*/ 151477 w 249557"/>
                  <a:gd name="connsiteY59" fmla="*/ 43148 h 115736"/>
                  <a:gd name="connsiteX60" fmla="*/ 152924 w 249557"/>
                  <a:gd name="connsiteY60" fmla="*/ 42786 h 115736"/>
                  <a:gd name="connsiteX61" fmla="*/ 153286 w 249557"/>
                  <a:gd name="connsiteY61" fmla="*/ 42786 h 115736"/>
                  <a:gd name="connsiteX62" fmla="*/ 195602 w 249557"/>
                  <a:gd name="connsiteY62" fmla="*/ 34467 h 115736"/>
                  <a:gd name="connsiteX63" fmla="*/ 196687 w 249557"/>
                  <a:gd name="connsiteY63" fmla="*/ 33744 h 115736"/>
                  <a:gd name="connsiteX64" fmla="*/ 229961 w 249557"/>
                  <a:gd name="connsiteY64" fmla="*/ 7703 h 115736"/>
                  <a:gd name="connsiteX65" fmla="*/ 245152 w 249557"/>
                  <a:gd name="connsiteY65" fmla="*/ 9512 h 115736"/>
                  <a:gd name="connsiteX66" fmla="*/ 243343 w 249557"/>
                  <a:gd name="connsiteY66" fmla="*/ 17107 h 11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49557" h="115736">
                    <a:moveTo>
                      <a:pt x="248768" y="6618"/>
                    </a:moveTo>
                    <a:cubicBezTo>
                      <a:pt x="242982" y="-615"/>
                      <a:pt x="232131" y="-2424"/>
                      <a:pt x="224898" y="3725"/>
                    </a:cubicBezTo>
                    <a:lnTo>
                      <a:pt x="191985" y="29404"/>
                    </a:lnTo>
                    <a:lnTo>
                      <a:pt x="161966" y="35191"/>
                    </a:lnTo>
                    <a:cubicBezTo>
                      <a:pt x="166668" y="26872"/>
                      <a:pt x="163051" y="16383"/>
                      <a:pt x="155094" y="12405"/>
                    </a:cubicBezTo>
                    <a:cubicBezTo>
                      <a:pt x="152924" y="11320"/>
                      <a:pt x="150754" y="10597"/>
                      <a:pt x="148222" y="10597"/>
                    </a:cubicBezTo>
                    <a:lnTo>
                      <a:pt x="103374" y="4810"/>
                    </a:lnTo>
                    <a:cubicBezTo>
                      <a:pt x="86737" y="2640"/>
                      <a:pt x="70461" y="7703"/>
                      <a:pt x="58164" y="19277"/>
                    </a:cubicBezTo>
                    <a:lnTo>
                      <a:pt x="31400" y="43871"/>
                    </a:lnTo>
                    <a:lnTo>
                      <a:pt x="29953" y="42063"/>
                    </a:lnTo>
                    <a:lnTo>
                      <a:pt x="29953" y="42063"/>
                    </a:lnTo>
                    <a:cubicBezTo>
                      <a:pt x="26337" y="37722"/>
                      <a:pt x="20188" y="37361"/>
                      <a:pt x="15848" y="40978"/>
                    </a:cubicBezTo>
                    <a:lnTo>
                      <a:pt x="3551" y="51466"/>
                    </a:lnTo>
                    <a:cubicBezTo>
                      <a:pt x="-789" y="55083"/>
                      <a:pt x="-1151" y="61232"/>
                      <a:pt x="2466" y="65572"/>
                    </a:cubicBezTo>
                    <a:lnTo>
                      <a:pt x="2466" y="65572"/>
                    </a:lnTo>
                    <a:lnTo>
                      <a:pt x="44782" y="115121"/>
                    </a:lnTo>
                    <a:cubicBezTo>
                      <a:pt x="48399" y="119462"/>
                      <a:pt x="54548" y="119823"/>
                      <a:pt x="58888" y="116206"/>
                    </a:cubicBezTo>
                    <a:lnTo>
                      <a:pt x="70823" y="106080"/>
                    </a:lnTo>
                    <a:cubicBezTo>
                      <a:pt x="75163" y="102463"/>
                      <a:pt x="75525" y="96314"/>
                      <a:pt x="71908" y="91974"/>
                    </a:cubicBezTo>
                    <a:lnTo>
                      <a:pt x="83120" y="82209"/>
                    </a:lnTo>
                    <a:cubicBezTo>
                      <a:pt x="85652" y="80039"/>
                      <a:pt x="88907" y="78954"/>
                      <a:pt x="92162" y="78954"/>
                    </a:cubicBezTo>
                    <a:cubicBezTo>
                      <a:pt x="94694" y="79315"/>
                      <a:pt x="126883" y="85102"/>
                      <a:pt x="146052" y="89081"/>
                    </a:cubicBezTo>
                    <a:cubicBezTo>
                      <a:pt x="152562" y="90166"/>
                      <a:pt x="159072" y="89081"/>
                      <a:pt x="164859" y="85826"/>
                    </a:cubicBezTo>
                    <a:lnTo>
                      <a:pt x="206814" y="60870"/>
                    </a:lnTo>
                    <a:lnTo>
                      <a:pt x="207537" y="60508"/>
                    </a:lnTo>
                    <a:lnTo>
                      <a:pt x="248045" y="22532"/>
                    </a:lnTo>
                    <a:cubicBezTo>
                      <a:pt x="251662" y="17469"/>
                      <a:pt x="252385" y="11320"/>
                      <a:pt x="248768" y="6618"/>
                    </a:cubicBezTo>
                    <a:close/>
                    <a:moveTo>
                      <a:pt x="66845" y="101016"/>
                    </a:moveTo>
                    <a:lnTo>
                      <a:pt x="54909" y="111143"/>
                    </a:lnTo>
                    <a:cubicBezTo>
                      <a:pt x="53463" y="112590"/>
                      <a:pt x="50569" y="112228"/>
                      <a:pt x="49484" y="110781"/>
                    </a:cubicBezTo>
                    <a:lnTo>
                      <a:pt x="7168" y="60870"/>
                    </a:lnTo>
                    <a:cubicBezTo>
                      <a:pt x="5721" y="59423"/>
                      <a:pt x="6083" y="56891"/>
                      <a:pt x="7529" y="55445"/>
                    </a:cubicBezTo>
                    <a:lnTo>
                      <a:pt x="7529" y="55445"/>
                    </a:lnTo>
                    <a:lnTo>
                      <a:pt x="19465" y="45318"/>
                    </a:lnTo>
                    <a:cubicBezTo>
                      <a:pt x="20912" y="43871"/>
                      <a:pt x="23805" y="44233"/>
                      <a:pt x="24890" y="45679"/>
                    </a:cubicBezTo>
                    <a:lnTo>
                      <a:pt x="67568" y="95591"/>
                    </a:lnTo>
                    <a:cubicBezTo>
                      <a:pt x="69015" y="97038"/>
                      <a:pt x="68653" y="99208"/>
                      <a:pt x="66845" y="101016"/>
                    </a:cubicBezTo>
                    <a:cubicBezTo>
                      <a:pt x="67206" y="101016"/>
                      <a:pt x="67206" y="101016"/>
                      <a:pt x="66845" y="101016"/>
                    </a:cubicBezTo>
                    <a:lnTo>
                      <a:pt x="66845" y="101016"/>
                    </a:lnTo>
                    <a:close/>
                    <a:moveTo>
                      <a:pt x="243343" y="17107"/>
                    </a:moveTo>
                    <a:lnTo>
                      <a:pt x="203559" y="54721"/>
                    </a:lnTo>
                    <a:lnTo>
                      <a:pt x="162689" y="79677"/>
                    </a:lnTo>
                    <a:cubicBezTo>
                      <a:pt x="158349" y="82570"/>
                      <a:pt x="153286" y="83294"/>
                      <a:pt x="148222" y="82570"/>
                    </a:cubicBezTo>
                    <a:cubicBezTo>
                      <a:pt x="132670" y="79677"/>
                      <a:pt x="96140" y="72444"/>
                      <a:pt x="93247" y="72444"/>
                    </a:cubicBezTo>
                    <a:lnTo>
                      <a:pt x="93247" y="72444"/>
                    </a:lnTo>
                    <a:cubicBezTo>
                      <a:pt x="88184" y="72444"/>
                      <a:pt x="83843" y="73890"/>
                      <a:pt x="80227" y="77145"/>
                    </a:cubicBezTo>
                    <a:lnTo>
                      <a:pt x="69015" y="86911"/>
                    </a:lnTo>
                    <a:lnTo>
                      <a:pt x="36102" y="48211"/>
                    </a:lnTo>
                    <a:lnTo>
                      <a:pt x="62866" y="23255"/>
                    </a:lnTo>
                    <a:cubicBezTo>
                      <a:pt x="73716" y="13128"/>
                      <a:pt x="88545" y="8427"/>
                      <a:pt x="103374" y="10235"/>
                    </a:cubicBezTo>
                    <a:lnTo>
                      <a:pt x="148222" y="16022"/>
                    </a:lnTo>
                    <a:cubicBezTo>
                      <a:pt x="154371" y="16383"/>
                      <a:pt x="158711" y="21447"/>
                      <a:pt x="158349" y="27595"/>
                    </a:cubicBezTo>
                    <a:cubicBezTo>
                      <a:pt x="157987" y="31936"/>
                      <a:pt x="155456" y="35552"/>
                      <a:pt x="151115" y="36999"/>
                    </a:cubicBezTo>
                    <a:lnTo>
                      <a:pt x="150030" y="36999"/>
                    </a:lnTo>
                    <a:cubicBezTo>
                      <a:pt x="147499" y="37361"/>
                      <a:pt x="145329" y="37361"/>
                      <a:pt x="143159" y="36999"/>
                    </a:cubicBezTo>
                    <a:lnTo>
                      <a:pt x="110246" y="32297"/>
                    </a:lnTo>
                    <a:cubicBezTo>
                      <a:pt x="108437" y="31936"/>
                      <a:pt x="106991" y="33382"/>
                      <a:pt x="106991" y="35191"/>
                    </a:cubicBezTo>
                    <a:cubicBezTo>
                      <a:pt x="106991" y="36999"/>
                      <a:pt x="108076" y="38446"/>
                      <a:pt x="109884" y="38446"/>
                    </a:cubicBezTo>
                    <a:lnTo>
                      <a:pt x="142797" y="43148"/>
                    </a:lnTo>
                    <a:cubicBezTo>
                      <a:pt x="145690" y="43509"/>
                      <a:pt x="148584" y="43509"/>
                      <a:pt x="151477" y="43148"/>
                    </a:cubicBezTo>
                    <a:lnTo>
                      <a:pt x="152924" y="42786"/>
                    </a:lnTo>
                    <a:lnTo>
                      <a:pt x="153286" y="42786"/>
                    </a:lnTo>
                    <a:lnTo>
                      <a:pt x="195602" y="34467"/>
                    </a:lnTo>
                    <a:cubicBezTo>
                      <a:pt x="196325" y="34467"/>
                      <a:pt x="196687" y="34106"/>
                      <a:pt x="196687" y="33744"/>
                    </a:cubicBezTo>
                    <a:lnTo>
                      <a:pt x="229961" y="7703"/>
                    </a:lnTo>
                    <a:cubicBezTo>
                      <a:pt x="235025" y="4086"/>
                      <a:pt x="241535" y="4810"/>
                      <a:pt x="245152" y="9512"/>
                    </a:cubicBezTo>
                    <a:cubicBezTo>
                      <a:pt x="245513" y="12405"/>
                      <a:pt x="245152" y="15298"/>
                      <a:pt x="243343" y="17107"/>
                    </a:cubicBezTo>
                    <a:close/>
                  </a:path>
                </a:pathLst>
              </a:custGeom>
              <a:solidFill>
                <a:schemeClr val="bg1"/>
              </a:solidFill>
              <a:ln w="358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25"/>
              </a:p>
            </p:txBody>
          </p:sp>
          <p:sp>
            <p:nvSpPr>
              <p:cNvPr id="142" name="Forme libre : forme 141">
                <a:extLst>
                  <a:ext uri="{FF2B5EF4-FFF2-40B4-BE49-F238E27FC236}">
                    <a16:creationId xmlns:a16="http://schemas.microsoft.com/office/drawing/2014/main" id="{05567906-B1FF-459F-A43F-3F46A2B3F025}"/>
                  </a:ext>
                </a:extLst>
              </p:cNvPr>
              <p:cNvSpPr/>
              <p:nvPr/>
            </p:nvSpPr>
            <p:spPr>
              <a:xfrm>
                <a:off x="10477043" y="4758211"/>
                <a:ext cx="115115" cy="94636"/>
              </a:xfrm>
              <a:custGeom>
                <a:avLst/>
                <a:gdLst>
                  <a:gd name="connsiteX0" fmla="*/ 3255 w 133820"/>
                  <a:gd name="connsiteY0" fmla="*/ 47933 h 112120"/>
                  <a:gd name="connsiteX1" fmla="*/ 18084 w 133820"/>
                  <a:gd name="connsiteY1" fmla="*/ 47933 h 112120"/>
                  <a:gd name="connsiteX2" fmla="*/ 27126 w 133820"/>
                  <a:gd name="connsiteY2" fmla="*/ 64570 h 112120"/>
                  <a:gd name="connsiteX3" fmla="*/ 73782 w 133820"/>
                  <a:gd name="connsiteY3" fmla="*/ 113035 h 112120"/>
                  <a:gd name="connsiteX4" fmla="*/ 80654 w 133820"/>
                  <a:gd name="connsiteY4" fmla="*/ 113035 h 112120"/>
                  <a:gd name="connsiteX5" fmla="*/ 80654 w 133820"/>
                  <a:gd name="connsiteY5" fmla="*/ 113035 h 112120"/>
                  <a:gd name="connsiteX6" fmla="*/ 126587 w 133820"/>
                  <a:gd name="connsiteY6" fmla="*/ 64570 h 112120"/>
                  <a:gd name="connsiteX7" fmla="*/ 125502 w 133820"/>
                  <a:gd name="connsiteY7" fmla="*/ 11404 h 112120"/>
                  <a:gd name="connsiteX8" fmla="*/ 76314 w 133820"/>
                  <a:gd name="connsiteY8" fmla="*/ 8510 h 112120"/>
                  <a:gd name="connsiteX9" fmla="*/ 27126 w 133820"/>
                  <a:gd name="connsiteY9" fmla="*/ 11404 h 112120"/>
                  <a:gd name="connsiteX10" fmla="*/ 16275 w 133820"/>
                  <a:gd name="connsiteY10" fmla="*/ 42146 h 112120"/>
                  <a:gd name="connsiteX11" fmla="*/ 2893 w 133820"/>
                  <a:gd name="connsiteY11" fmla="*/ 42146 h 112120"/>
                  <a:gd name="connsiteX12" fmla="*/ 0 w 133820"/>
                  <a:gd name="connsiteY12" fmla="*/ 45040 h 112120"/>
                  <a:gd name="connsiteX13" fmla="*/ 3255 w 133820"/>
                  <a:gd name="connsiteY13" fmla="*/ 47933 h 112120"/>
                  <a:gd name="connsiteX14" fmla="*/ 3255 w 133820"/>
                  <a:gd name="connsiteY14" fmla="*/ 47933 h 112120"/>
                  <a:gd name="connsiteX15" fmla="*/ 31466 w 133820"/>
                  <a:gd name="connsiteY15" fmla="*/ 15744 h 112120"/>
                  <a:gd name="connsiteX16" fmla="*/ 52443 w 133820"/>
                  <a:gd name="connsiteY16" fmla="*/ 6340 h 112120"/>
                  <a:gd name="connsiteX17" fmla="*/ 53167 w 133820"/>
                  <a:gd name="connsiteY17" fmla="*/ 6340 h 112120"/>
                  <a:gd name="connsiteX18" fmla="*/ 74144 w 133820"/>
                  <a:gd name="connsiteY18" fmla="*/ 15021 h 112120"/>
                  <a:gd name="connsiteX19" fmla="*/ 75591 w 133820"/>
                  <a:gd name="connsiteY19" fmla="*/ 16106 h 112120"/>
                  <a:gd name="connsiteX20" fmla="*/ 78484 w 133820"/>
                  <a:gd name="connsiteY20" fmla="*/ 15021 h 112120"/>
                  <a:gd name="connsiteX21" fmla="*/ 120439 w 133820"/>
                  <a:gd name="connsiteY21" fmla="*/ 14659 h 112120"/>
                  <a:gd name="connsiteX22" fmla="*/ 121524 w 133820"/>
                  <a:gd name="connsiteY22" fmla="*/ 15744 h 112120"/>
                  <a:gd name="connsiteX23" fmla="*/ 122247 w 133820"/>
                  <a:gd name="connsiteY23" fmla="*/ 60230 h 112120"/>
                  <a:gd name="connsiteX24" fmla="*/ 76676 w 133820"/>
                  <a:gd name="connsiteY24" fmla="*/ 107972 h 112120"/>
                  <a:gd name="connsiteX25" fmla="*/ 31104 w 133820"/>
                  <a:gd name="connsiteY25" fmla="*/ 60230 h 112120"/>
                  <a:gd name="connsiteX26" fmla="*/ 24232 w 133820"/>
                  <a:gd name="connsiteY26" fmla="*/ 47933 h 112120"/>
                  <a:gd name="connsiteX27" fmla="*/ 39061 w 133820"/>
                  <a:gd name="connsiteY27" fmla="*/ 47933 h 112120"/>
                  <a:gd name="connsiteX28" fmla="*/ 41955 w 133820"/>
                  <a:gd name="connsiteY28" fmla="*/ 46487 h 112120"/>
                  <a:gd name="connsiteX29" fmla="*/ 49912 w 133820"/>
                  <a:gd name="connsiteY29" fmla="*/ 31658 h 112120"/>
                  <a:gd name="connsiteX30" fmla="*/ 59677 w 133820"/>
                  <a:gd name="connsiteY30" fmla="*/ 67102 h 112120"/>
                  <a:gd name="connsiteX31" fmla="*/ 62570 w 133820"/>
                  <a:gd name="connsiteY31" fmla="*/ 69272 h 112120"/>
                  <a:gd name="connsiteX32" fmla="*/ 62570 w 133820"/>
                  <a:gd name="connsiteY32" fmla="*/ 69272 h 112120"/>
                  <a:gd name="connsiteX33" fmla="*/ 65464 w 133820"/>
                  <a:gd name="connsiteY33" fmla="*/ 67826 h 112120"/>
                  <a:gd name="connsiteX34" fmla="*/ 75229 w 133820"/>
                  <a:gd name="connsiteY34" fmla="*/ 48295 h 112120"/>
                  <a:gd name="connsiteX35" fmla="*/ 101270 w 133820"/>
                  <a:gd name="connsiteY35" fmla="*/ 48295 h 112120"/>
                  <a:gd name="connsiteX36" fmla="*/ 104163 w 133820"/>
                  <a:gd name="connsiteY36" fmla="*/ 45401 h 112120"/>
                  <a:gd name="connsiteX37" fmla="*/ 101270 w 133820"/>
                  <a:gd name="connsiteY37" fmla="*/ 42508 h 112120"/>
                  <a:gd name="connsiteX38" fmla="*/ 73421 w 133820"/>
                  <a:gd name="connsiteY38" fmla="*/ 42508 h 112120"/>
                  <a:gd name="connsiteX39" fmla="*/ 70527 w 133820"/>
                  <a:gd name="connsiteY39" fmla="*/ 43955 h 112120"/>
                  <a:gd name="connsiteX40" fmla="*/ 63655 w 133820"/>
                  <a:gd name="connsiteY40" fmla="*/ 58060 h 112120"/>
                  <a:gd name="connsiteX41" fmla="*/ 54252 w 133820"/>
                  <a:gd name="connsiteY41" fmla="*/ 23339 h 112120"/>
                  <a:gd name="connsiteX42" fmla="*/ 50635 w 133820"/>
                  <a:gd name="connsiteY42" fmla="*/ 21169 h 112120"/>
                  <a:gd name="connsiteX43" fmla="*/ 48826 w 133820"/>
                  <a:gd name="connsiteY43" fmla="*/ 22616 h 112120"/>
                  <a:gd name="connsiteX44" fmla="*/ 37976 w 133820"/>
                  <a:gd name="connsiteY44" fmla="*/ 42146 h 112120"/>
                  <a:gd name="connsiteX45" fmla="*/ 23509 w 133820"/>
                  <a:gd name="connsiteY45" fmla="*/ 42146 h 112120"/>
                  <a:gd name="connsiteX46" fmla="*/ 31466 w 133820"/>
                  <a:gd name="connsiteY46" fmla="*/ 15744 h 11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33820" h="112120">
                    <a:moveTo>
                      <a:pt x="3255" y="47933"/>
                    </a:moveTo>
                    <a:lnTo>
                      <a:pt x="18084" y="47933"/>
                    </a:lnTo>
                    <a:cubicBezTo>
                      <a:pt x="19531" y="54082"/>
                      <a:pt x="22786" y="59507"/>
                      <a:pt x="27126" y="64570"/>
                    </a:cubicBezTo>
                    <a:lnTo>
                      <a:pt x="73782" y="113035"/>
                    </a:lnTo>
                    <a:cubicBezTo>
                      <a:pt x="75591" y="114844"/>
                      <a:pt x="78846" y="115205"/>
                      <a:pt x="80654" y="113035"/>
                    </a:cubicBezTo>
                    <a:lnTo>
                      <a:pt x="80654" y="113035"/>
                    </a:lnTo>
                    <a:lnTo>
                      <a:pt x="126587" y="64570"/>
                    </a:lnTo>
                    <a:cubicBezTo>
                      <a:pt x="140331" y="49380"/>
                      <a:pt x="139969" y="26233"/>
                      <a:pt x="125502" y="11404"/>
                    </a:cubicBezTo>
                    <a:cubicBezTo>
                      <a:pt x="112482" y="-2340"/>
                      <a:pt x="90781" y="-3425"/>
                      <a:pt x="76314" y="8510"/>
                    </a:cubicBezTo>
                    <a:cubicBezTo>
                      <a:pt x="61847" y="-3787"/>
                      <a:pt x="40146" y="-2702"/>
                      <a:pt x="27126" y="11404"/>
                    </a:cubicBezTo>
                    <a:cubicBezTo>
                      <a:pt x="19531" y="19722"/>
                      <a:pt x="15552" y="30573"/>
                      <a:pt x="16275" y="42146"/>
                    </a:cubicBezTo>
                    <a:lnTo>
                      <a:pt x="2893" y="42146"/>
                    </a:lnTo>
                    <a:cubicBezTo>
                      <a:pt x="1085" y="42146"/>
                      <a:pt x="0" y="43231"/>
                      <a:pt x="0" y="45040"/>
                    </a:cubicBezTo>
                    <a:cubicBezTo>
                      <a:pt x="0" y="46848"/>
                      <a:pt x="1447" y="47933"/>
                      <a:pt x="3255" y="47933"/>
                    </a:cubicBezTo>
                    <a:lnTo>
                      <a:pt x="3255" y="47933"/>
                    </a:lnTo>
                    <a:close/>
                    <a:moveTo>
                      <a:pt x="31466" y="15744"/>
                    </a:moveTo>
                    <a:cubicBezTo>
                      <a:pt x="36891" y="9957"/>
                      <a:pt x="44486" y="6702"/>
                      <a:pt x="52443" y="6340"/>
                    </a:cubicBezTo>
                    <a:lnTo>
                      <a:pt x="53167" y="6340"/>
                    </a:lnTo>
                    <a:cubicBezTo>
                      <a:pt x="61124" y="6340"/>
                      <a:pt x="68357" y="9234"/>
                      <a:pt x="74144" y="15021"/>
                    </a:cubicBezTo>
                    <a:cubicBezTo>
                      <a:pt x="74506" y="15382"/>
                      <a:pt x="75229" y="15744"/>
                      <a:pt x="75591" y="16106"/>
                    </a:cubicBezTo>
                    <a:cubicBezTo>
                      <a:pt x="76676" y="16467"/>
                      <a:pt x="77761" y="16106"/>
                      <a:pt x="78484" y="15021"/>
                    </a:cubicBezTo>
                    <a:cubicBezTo>
                      <a:pt x="90058" y="3447"/>
                      <a:pt x="108865" y="3447"/>
                      <a:pt x="120439" y="14659"/>
                    </a:cubicBezTo>
                    <a:cubicBezTo>
                      <a:pt x="120800" y="15021"/>
                      <a:pt x="121162" y="15382"/>
                      <a:pt x="121524" y="15744"/>
                    </a:cubicBezTo>
                    <a:cubicBezTo>
                      <a:pt x="133459" y="28403"/>
                      <a:pt x="133821" y="47572"/>
                      <a:pt x="122247" y="60230"/>
                    </a:cubicBezTo>
                    <a:lnTo>
                      <a:pt x="76676" y="107972"/>
                    </a:lnTo>
                    <a:lnTo>
                      <a:pt x="31104" y="60230"/>
                    </a:lnTo>
                    <a:cubicBezTo>
                      <a:pt x="28211" y="56614"/>
                      <a:pt x="25679" y="52635"/>
                      <a:pt x="24232" y="47933"/>
                    </a:cubicBezTo>
                    <a:lnTo>
                      <a:pt x="39061" y="47933"/>
                    </a:lnTo>
                    <a:cubicBezTo>
                      <a:pt x="40146" y="47933"/>
                      <a:pt x="41231" y="47210"/>
                      <a:pt x="41955" y="46487"/>
                    </a:cubicBezTo>
                    <a:lnTo>
                      <a:pt x="49912" y="31658"/>
                    </a:lnTo>
                    <a:lnTo>
                      <a:pt x="59677" y="67102"/>
                    </a:lnTo>
                    <a:cubicBezTo>
                      <a:pt x="60038" y="68187"/>
                      <a:pt x="61124" y="69272"/>
                      <a:pt x="62570" y="69272"/>
                    </a:cubicBezTo>
                    <a:lnTo>
                      <a:pt x="62570" y="69272"/>
                    </a:lnTo>
                    <a:cubicBezTo>
                      <a:pt x="63655" y="69272"/>
                      <a:pt x="64740" y="68549"/>
                      <a:pt x="65464" y="67826"/>
                    </a:cubicBezTo>
                    <a:lnTo>
                      <a:pt x="75229" y="48295"/>
                    </a:lnTo>
                    <a:lnTo>
                      <a:pt x="101270" y="48295"/>
                    </a:lnTo>
                    <a:cubicBezTo>
                      <a:pt x="103078" y="48295"/>
                      <a:pt x="104163" y="47210"/>
                      <a:pt x="104163" y="45401"/>
                    </a:cubicBezTo>
                    <a:cubicBezTo>
                      <a:pt x="104163" y="43593"/>
                      <a:pt x="103078" y="42508"/>
                      <a:pt x="101270" y="42508"/>
                    </a:cubicBezTo>
                    <a:lnTo>
                      <a:pt x="73421" y="42508"/>
                    </a:lnTo>
                    <a:cubicBezTo>
                      <a:pt x="72336" y="42508"/>
                      <a:pt x="71250" y="43231"/>
                      <a:pt x="70527" y="43955"/>
                    </a:cubicBezTo>
                    <a:lnTo>
                      <a:pt x="63655" y="58060"/>
                    </a:lnTo>
                    <a:lnTo>
                      <a:pt x="54252" y="23339"/>
                    </a:lnTo>
                    <a:cubicBezTo>
                      <a:pt x="53890" y="21892"/>
                      <a:pt x="52082" y="20807"/>
                      <a:pt x="50635" y="21169"/>
                    </a:cubicBezTo>
                    <a:cubicBezTo>
                      <a:pt x="49550" y="21531"/>
                      <a:pt x="49188" y="21892"/>
                      <a:pt x="48826" y="22616"/>
                    </a:cubicBezTo>
                    <a:lnTo>
                      <a:pt x="37976" y="42146"/>
                    </a:lnTo>
                    <a:lnTo>
                      <a:pt x="23509" y="42146"/>
                    </a:lnTo>
                    <a:cubicBezTo>
                      <a:pt x="21701" y="32019"/>
                      <a:pt x="24956" y="22616"/>
                      <a:pt x="31466" y="157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58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025"/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21DA09E8-237F-47C4-A3D2-90FEDA7154C9}"/>
                </a:ext>
              </a:extLst>
            </p:cNvPr>
            <p:cNvGrpSpPr/>
            <p:nvPr/>
          </p:nvGrpSpPr>
          <p:grpSpPr>
            <a:xfrm>
              <a:off x="8205815" y="4638296"/>
              <a:ext cx="923216" cy="465761"/>
              <a:chOff x="8205815" y="4638296"/>
              <a:chExt cx="923216" cy="465761"/>
            </a:xfrm>
          </p:grpSpPr>
          <p:pic>
            <p:nvPicPr>
              <p:cNvPr id="134" name="Graphique 133">
                <a:extLst>
                  <a:ext uri="{FF2B5EF4-FFF2-40B4-BE49-F238E27FC236}">
                    <a16:creationId xmlns:a16="http://schemas.microsoft.com/office/drawing/2014/main" id="{0945C40E-0026-4651-BBC9-16806720C3AD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05815" y="4638296"/>
                <a:ext cx="438682" cy="465761"/>
              </a:xfrm>
              <a:prstGeom prst="rect">
                <a:avLst/>
              </a:prstGeom>
            </p:spPr>
          </p:pic>
          <p:pic>
            <p:nvPicPr>
              <p:cNvPr id="135" name="Graphique 134">
                <a:extLst>
                  <a:ext uri="{FF2B5EF4-FFF2-40B4-BE49-F238E27FC236}">
                    <a16:creationId xmlns:a16="http://schemas.microsoft.com/office/drawing/2014/main" id="{61A84417-56C9-4176-B003-B171C7093C28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690351" y="4648389"/>
                <a:ext cx="438680" cy="4549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44062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13" y="638175"/>
            <a:ext cx="2160587" cy="3076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eaLnBrk="1" hangingPunct="1"/>
            <a:r>
              <a:rPr lang="fr-FR" sz="20000" b="1" dirty="0">
                <a:solidFill>
                  <a:srgbClr val="9FD9B4"/>
                </a:solidFill>
                <a:latin typeface="+mj-lt"/>
                <a:cs typeface="Sakkal Majalla" pitchFamily="2" charset="-78"/>
              </a:rPr>
              <a:t>5</a:t>
            </a:r>
            <a:endParaRPr lang="fr-FR" sz="20000" dirty="0">
              <a:solidFill>
                <a:srgbClr val="9FD9B4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0" y="1959411"/>
            <a:ext cx="78120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lvl="1" indent="0" algn="ctr" eaLnBrk="1" hangingPunct="1"/>
            <a:r>
              <a:rPr lang="fr-FR" sz="3000" dirty="0">
                <a:solidFill>
                  <a:schemeClr val="bg1"/>
                </a:solidFill>
                <a:latin typeface="+mj-lt"/>
              </a:rPr>
              <a:t>AXA, au plus proche de vous</a:t>
            </a:r>
          </a:p>
        </p:txBody>
      </p:sp>
    </p:spTree>
    <p:extLst>
      <p:ext uri="{BB962C8B-B14F-4D97-AF65-F5344CB8AC3E}">
        <p14:creationId xmlns:p14="http://schemas.microsoft.com/office/powerpoint/2010/main" val="972385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0" b="12893"/>
          <a:stretch/>
        </p:blipFill>
        <p:spPr>
          <a:xfrm>
            <a:off x="251731" y="653431"/>
            <a:ext cx="3575202" cy="33172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HAPPY DAYS</a:t>
            </a:r>
          </a:p>
        </p:txBody>
      </p:sp>
      <p:sp>
        <p:nvSpPr>
          <p:cNvPr id="7" name="ZoneTexte 6"/>
          <p:cNvSpPr txBox="1"/>
          <p:nvPr/>
        </p:nvSpPr>
        <p:spPr bwMode="auto">
          <a:xfrm>
            <a:off x="1665153" y="1695852"/>
            <a:ext cx="303392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eaLnBrk="1" hangingPunct="1"/>
            <a:r>
              <a:rPr lang="fr-FR" sz="2700" b="1" dirty="0">
                <a:solidFill>
                  <a:schemeClr val="bg1"/>
                </a:solidFill>
                <a:latin typeface="Publico Headline" charset="0"/>
                <a:ea typeface="Publico Headline" charset="0"/>
                <a:cs typeface="Publico Headline" charset="0"/>
              </a:rPr>
              <a:t>         Souriez </a:t>
            </a:r>
          </a:p>
          <a:p>
            <a:pPr eaLnBrk="1" hangingPunct="1"/>
            <a:r>
              <a:rPr lang="fr-FR" sz="2700" b="1" dirty="0">
                <a:solidFill>
                  <a:schemeClr val="bg1"/>
                </a:solidFill>
                <a:latin typeface="Publico Headline" charset="0"/>
                <a:ea typeface="Publico Headline" charset="0"/>
                <a:cs typeface="Publico Headline" charset="0"/>
              </a:rPr>
              <a:t>     vous êtes </a:t>
            </a:r>
          </a:p>
          <a:p>
            <a:pPr eaLnBrk="1" hangingPunct="1"/>
            <a:r>
              <a:rPr lang="fr-FR" sz="2700" b="1" dirty="0">
                <a:solidFill>
                  <a:schemeClr val="bg1"/>
                </a:solidFill>
                <a:latin typeface="Publico Headline" charset="0"/>
                <a:ea typeface="Publico Headline" charset="0"/>
                <a:cs typeface="Publico Headline" charset="0"/>
              </a:rPr>
              <a:t>accompagné</a:t>
            </a:r>
            <a:endParaRPr lang="fr-FR" sz="2700" dirty="0">
              <a:solidFill>
                <a:schemeClr val="bg1"/>
              </a:solidFill>
              <a:latin typeface="Publico Headline" charset="0"/>
              <a:ea typeface="Publico Headline" charset="0"/>
              <a:cs typeface="Publico Headline" charset="0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4218074" y="1461992"/>
            <a:ext cx="2987959" cy="1926094"/>
            <a:chOff x="4824129" y="1589583"/>
            <a:chExt cx="2987959" cy="19260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61EA43-2FDA-4884-9EA0-B2327DA7DE99}"/>
                </a:ext>
              </a:extLst>
            </p:cNvPr>
            <p:cNvSpPr/>
            <p:nvPr/>
          </p:nvSpPr>
          <p:spPr>
            <a:xfrm>
              <a:off x="5266103" y="1589583"/>
              <a:ext cx="2545985" cy="19260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9732" tIns="34866" rIns="69732" bIns="34866" rtlCol="0" anchor="ctr"/>
            <a:lstStyle/>
            <a:p>
              <a:r>
                <a:rPr lang="fr-FR" sz="1200" b="1" dirty="0">
                  <a:solidFill>
                    <a:srgbClr val="027180"/>
                  </a:solidFill>
                </a:rPr>
                <a:t>Un accompagnement sur mesure </a:t>
              </a:r>
              <a:br>
                <a:rPr lang="fr-FR" sz="1200" b="1" dirty="0">
                  <a:solidFill>
                    <a:srgbClr val="027180"/>
                  </a:solidFill>
                </a:rPr>
              </a:br>
              <a:r>
                <a:rPr lang="fr-FR" sz="1200" b="1" dirty="0">
                  <a:solidFill>
                    <a:srgbClr val="027180"/>
                  </a:solidFill>
                </a:rPr>
                <a:t>à chaque étape.</a:t>
              </a:r>
            </a:p>
            <a:p>
              <a:endParaRPr lang="fr-FR" sz="500" b="1" dirty="0">
                <a:solidFill>
                  <a:srgbClr val="027180"/>
                </a:solidFill>
              </a:endParaRPr>
            </a:p>
            <a:p>
              <a:r>
                <a:rPr lang="fr-FR" sz="1200" b="1" dirty="0">
                  <a:solidFill>
                    <a:srgbClr val="027180"/>
                  </a:solidFill>
                </a:rPr>
                <a:t>- Préparation de la retraite</a:t>
              </a:r>
            </a:p>
            <a:p>
              <a:r>
                <a:rPr lang="fr-FR" sz="1200" b="1" dirty="0">
                  <a:solidFill>
                    <a:srgbClr val="027180"/>
                  </a:solidFill>
                </a:rPr>
                <a:t>- Passage à la retraite</a:t>
              </a:r>
            </a:p>
            <a:p>
              <a:r>
                <a:rPr lang="fr-FR" sz="1200" b="1" dirty="0">
                  <a:solidFill>
                    <a:srgbClr val="027180"/>
                  </a:solidFill>
                </a:rPr>
                <a:t>- Vie à la retraite</a:t>
              </a:r>
              <a:endParaRPr lang="fr-FR" sz="1200" b="1" dirty="0">
                <a:solidFill>
                  <a:srgbClr val="027180"/>
                </a:solidFill>
                <a:latin typeface="Source Sans Pro" panose="020B0503030403020204" pitchFamily="34" charset="0"/>
              </a:endParaRPr>
            </a:p>
          </p:txBody>
        </p:sp>
        <p:grpSp>
          <p:nvGrpSpPr>
            <p:cNvPr id="10" name="Groupe 54"/>
            <p:cNvGrpSpPr/>
            <p:nvPr/>
          </p:nvGrpSpPr>
          <p:grpSpPr>
            <a:xfrm>
              <a:off x="4824129" y="2047670"/>
              <a:ext cx="377665" cy="377255"/>
              <a:chOff x="-1206500" y="1404938"/>
              <a:chExt cx="1463675" cy="1462087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-1206500" y="1404938"/>
                <a:ext cx="1463675" cy="1462087"/>
              </a:xfrm>
              <a:custGeom>
                <a:avLst/>
                <a:gdLst/>
                <a:ahLst/>
                <a:cxnLst>
                  <a:cxn ang="0">
                    <a:pos x="1842" y="969"/>
                  </a:cxn>
                  <a:cxn ang="0">
                    <a:pos x="1824" y="1107"/>
                  </a:cxn>
                  <a:cxn ang="0">
                    <a:pos x="1787" y="1237"/>
                  </a:cxn>
                  <a:cxn ang="0">
                    <a:pos x="1732" y="1361"/>
                  </a:cxn>
                  <a:cxn ang="0">
                    <a:pos x="1660" y="1473"/>
                  </a:cxn>
                  <a:cxn ang="0">
                    <a:pos x="1574" y="1572"/>
                  </a:cxn>
                  <a:cxn ang="0">
                    <a:pos x="1473" y="1660"/>
                  </a:cxn>
                  <a:cxn ang="0">
                    <a:pos x="1361" y="1731"/>
                  </a:cxn>
                  <a:cxn ang="0">
                    <a:pos x="1239" y="1787"/>
                  </a:cxn>
                  <a:cxn ang="0">
                    <a:pos x="1107" y="1824"/>
                  </a:cxn>
                  <a:cxn ang="0">
                    <a:pos x="969" y="1842"/>
                  </a:cxn>
                  <a:cxn ang="0">
                    <a:pos x="875" y="1842"/>
                  </a:cxn>
                  <a:cxn ang="0">
                    <a:pos x="737" y="1824"/>
                  </a:cxn>
                  <a:cxn ang="0">
                    <a:pos x="605" y="1787"/>
                  </a:cxn>
                  <a:cxn ang="0">
                    <a:pos x="483" y="1731"/>
                  </a:cxn>
                  <a:cxn ang="0">
                    <a:pos x="371" y="1660"/>
                  </a:cxn>
                  <a:cxn ang="0">
                    <a:pos x="270" y="1572"/>
                  </a:cxn>
                  <a:cxn ang="0">
                    <a:pos x="184" y="1473"/>
                  </a:cxn>
                  <a:cxn ang="0">
                    <a:pos x="111" y="1361"/>
                  </a:cxn>
                  <a:cxn ang="0">
                    <a:pos x="55" y="1237"/>
                  </a:cxn>
                  <a:cxn ang="0">
                    <a:pos x="20" y="1107"/>
                  </a:cxn>
                  <a:cxn ang="0">
                    <a:pos x="2" y="969"/>
                  </a:cxn>
                  <a:cxn ang="0">
                    <a:pos x="2" y="873"/>
                  </a:cxn>
                  <a:cxn ang="0">
                    <a:pos x="20" y="735"/>
                  </a:cxn>
                  <a:cxn ang="0">
                    <a:pos x="55" y="605"/>
                  </a:cxn>
                  <a:cxn ang="0">
                    <a:pos x="111" y="481"/>
                  </a:cxn>
                  <a:cxn ang="0">
                    <a:pos x="184" y="369"/>
                  </a:cxn>
                  <a:cxn ang="0">
                    <a:pos x="270" y="270"/>
                  </a:cxn>
                  <a:cxn ang="0">
                    <a:pos x="371" y="182"/>
                  </a:cxn>
                  <a:cxn ang="0">
                    <a:pos x="483" y="111"/>
                  </a:cxn>
                  <a:cxn ang="0">
                    <a:pos x="605" y="55"/>
                  </a:cxn>
                  <a:cxn ang="0">
                    <a:pos x="737" y="18"/>
                  </a:cxn>
                  <a:cxn ang="0">
                    <a:pos x="875" y="0"/>
                  </a:cxn>
                  <a:cxn ang="0">
                    <a:pos x="969" y="0"/>
                  </a:cxn>
                  <a:cxn ang="0">
                    <a:pos x="1107" y="18"/>
                  </a:cxn>
                  <a:cxn ang="0">
                    <a:pos x="1239" y="55"/>
                  </a:cxn>
                  <a:cxn ang="0">
                    <a:pos x="1361" y="111"/>
                  </a:cxn>
                  <a:cxn ang="0">
                    <a:pos x="1473" y="182"/>
                  </a:cxn>
                  <a:cxn ang="0">
                    <a:pos x="1574" y="270"/>
                  </a:cxn>
                  <a:cxn ang="0">
                    <a:pos x="1660" y="369"/>
                  </a:cxn>
                  <a:cxn ang="0">
                    <a:pos x="1732" y="481"/>
                  </a:cxn>
                  <a:cxn ang="0">
                    <a:pos x="1787" y="605"/>
                  </a:cxn>
                  <a:cxn ang="0">
                    <a:pos x="1824" y="735"/>
                  </a:cxn>
                  <a:cxn ang="0">
                    <a:pos x="1842" y="873"/>
                  </a:cxn>
                </a:cxnLst>
                <a:rect l="0" t="0" r="r" b="b"/>
                <a:pathLst>
                  <a:path w="1844" h="1842">
                    <a:moveTo>
                      <a:pt x="1844" y="922"/>
                    </a:moveTo>
                    <a:lnTo>
                      <a:pt x="1844" y="922"/>
                    </a:lnTo>
                    <a:lnTo>
                      <a:pt x="1842" y="969"/>
                    </a:lnTo>
                    <a:lnTo>
                      <a:pt x="1839" y="1014"/>
                    </a:lnTo>
                    <a:lnTo>
                      <a:pt x="1833" y="1062"/>
                    </a:lnTo>
                    <a:lnTo>
                      <a:pt x="1824" y="1107"/>
                    </a:lnTo>
                    <a:lnTo>
                      <a:pt x="1815" y="1151"/>
                    </a:lnTo>
                    <a:lnTo>
                      <a:pt x="1802" y="1195"/>
                    </a:lnTo>
                    <a:lnTo>
                      <a:pt x="1787" y="1237"/>
                    </a:lnTo>
                    <a:lnTo>
                      <a:pt x="1771" y="1279"/>
                    </a:lnTo>
                    <a:lnTo>
                      <a:pt x="1753" y="1320"/>
                    </a:lnTo>
                    <a:lnTo>
                      <a:pt x="1732" y="1361"/>
                    </a:lnTo>
                    <a:lnTo>
                      <a:pt x="1711" y="1398"/>
                    </a:lnTo>
                    <a:lnTo>
                      <a:pt x="1686" y="1436"/>
                    </a:lnTo>
                    <a:lnTo>
                      <a:pt x="1660" y="1473"/>
                    </a:lnTo>
                    <a:lnTo>
                      <a:pt x="1633" y="1507"/>
                    </a:lnTo>
                    <a:lnTo>
                      <a:pt x="1605" y="1541"/>
                    </a:lnTo>
                    <a:lnTo>
                      <a:pt x="1574" y="1572"/>
                    </a:lnTo>
                    <a:lnTo>
                      <a:pt x="1542" y="1603"/>
                    </a:lnTo>
                    <a:lnTo>
                      <a:pt x="1509" y="1632"/>
                    </a:lnTo>
                    <a:lnTo>
                      <a:pt x="1473" y="1660"/>
                    </a:lnTo>
                    <a:lnTo>
                      <a:pt x="1437" y="1686"/>
                    </a:lnTo>
                    <a:lnTo>
                      <a:pt x="1400" y="1709"/>
                    </a:lnTo>
                    <a:lnTo>
                      <a:pt x="1361" y="1731"/>
                    </a:lnTo>
                    <a:lnTo>
                      <a:pt x="1322" y="1753"/>
                    </a:lnTo>
                    <a:lnTo>
                      <a:pt x="1281" y="1770"/>
                    </a:lnTo>
                    <a:lnTo>
                      <a:pt x="1239" y="1787"/>
                    </a:lnTo>
                    <a:lnTo>
                      <a:pt x="1197" y="1801"/>
                    </a:lnTo>
                    <a:lnTo>
                      <a:pt x="1153" y="1814"/>
                    </a:lnTo>
                    <a:lnTo>
                      <a:pt x="1107" y="1824"/>
                    </a:lnTo>
                    <a:lnTo>
                      <a:pt x="1062" y="1832"/>
                    </a:lnTo>
                    <a:lnTo>
                      <a:pt x="1016" y="1839"/>
                    </a:lnTo>
                    <a:lnTo>
                      <a:pt x="969" y="1842"/>
                    </a:lnTo>
                    <a:lnTo>
                      <a:pt x="922" y="1842"/>
                    </a:lnTo>
                    <a:lnTo>
                      <a:pt x="922" y="1842"/>
                    </a:lnTo>
                    <a:lnTo>
                      <a:pt x="875" y="1842"/>
                    </a:lnTo>
                    <a:lnTo>
                      <a:pt x="828" y="1839"/>
                    </a:lnTo>
                    <a:lnTo>
                      <a:pt x="782" y="1832"/>
                    </a:lnTo>
                    <a:lnTo>
                      <a:pt x="737" y="1824"/>
                    </a:lnTo>
                    <a:lnTo>
                      <a:pt x="691" y="1814"/>
                    </a:lnTo>
                    <a:lnTo>
                      <a:pt x="647" y="1801"/>
                    </a:lnTo>
                    <a:lnTo>
                      <a:pt x="605" y="1787"/>
                    </a:lnTo>
                    <a:lnTo>
                      <a:pt x="563" y="1770"/>
                    </a:lnTo>
                    <a:lnTo>
                      <a:pt x="522" y="1753"/>
                    </a:lnTo>
                    <a:lnTo>
                      <a:pt x="483" y="1731"/>
                    </a:lnTo>
                    <a:lnTo>
                      <a:pt x="444" y="1709"/>
                    </a:lnTo>
                    <a:lnTo>
                      <a:pt x="407" y="1686"/>
                    </a:lnTo>
                    <a:lnTo>
                      <a:pt x="371" y="1660"/>
                    </a:lnTo>
                    <a:lnTo>
                      <a:pt x="335" y="1632"/>
                    </a:lnTo>
                    <a:lnTo>
                      <a:pt x="302" y="1603"/>
                    </a:lnTo>
                    <a:lnTo>
                      <a:pt x="270" y="1572"/>
                    </a:lnTo>
                    <a:lnTo>
                      <a:pt x="239" y="1541"/>
                    </a:lnTo>
                    <a:lnTo>
                      <a:pt x="210" y="1507"/>
                    </a:lnTo>
                    <a:lnTo>
                      <a:pt x="184" y="1473"/>
                    </a:lnTo>
                    <a:lnTo>
                      <a:pt x="158" y="1436"/>
                    </a:lnTo>
                    <a:lnTo>
                      <a:pt x="133" y="1398"/>
                    </a:lnTo>
                    <a:lnTo>
                      <a:pt x="111" y="1361"/>
                    </a:lnTo>
                    <a:lnTo>
                      <a:pt x="91" y="1320"/>
                    </a:lnTo>
                    <a:lnTo>
                      <a:pt x="73" y="1279"/>
                    </a:lnTo>
                    <a:lnTo>
                      <a:pt x="55" y="1237"/>
                    </a:lnTo>
                    <a:lnTo>
                      <a:pt x="41" y="1195"/>
                    </a:lnTo>
                    <a:lnTo>
                      <a:pt x="29" y="1151"/>
                    </a:lnTo>
                    <a:lnTo>
                      <a:pt x="20" y="1107"/>
                    </a:lnTo>
                    <a:lnTo>
                      <a:pt x="11" y="1062"/>
                    </a:lnTo>
                    <a:lnTo>
                      <a:pt x="5" y="1014"/>
                    </a:lnTo>
                    <a:lnTo>
                      <a:pt x="2" y="969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2" y="873"/>
                    </a:lnTo>
                    <a:lnTo>
                      <a:pt x="5" y="828"/>
                    </a:lnTo>
                    <a:lnTo>
                      <a:pt x="11" y="780"/>
                    </a:lnTo>
                    <a:lnTo>
                      <a:pt x="20" y="735"/>
                    </a:lnTo>
                    <a:lnTo>
                      <a:pt x="29" y="691"/>
                    </a:lnTo>
                    <a:lnTo>
                      <a:pt x="41" y="647"/>
                    </a:lnTo>
                    <a:lnTo>
                      <a:pt x="55" y="605"/>
                    </a:lnTo>
                    <a:lnTo>
                      <a:pt x="73" y="563"/>
                    </a:lnTo>
                    <a:lnTo>
                      <a:pt x="91" y="522"/>
                    </a:lnTo>
                    <a:lnTo>
                      <a:pt x="111" y="481"/>
                    </a:lnTo>
                    <a:lnTo>
                      <a:pt x="133" y="444"/>
                    </a:lnTo>
                    <a:lnTo>
                      <a:pt x="158" y="406"/>
                    </a:lnTo>
                    <a:lnTo>
                      <a:pt x="184" y="369"/>
                    </a:lnTo>
                    <a:lnTo>
                      <a:pt x="210" y="335"/>
                    </a:lnTo>
                    <a:lnTo>
                      <a:pt x="239" y="301"/>
                    </a:lnTo>
                    <a:lnTo>
                      <a:pt x="270" y="270"/>
                    </a:lnTo>
                    <a:lnTo>
                      <a:pt x="302" y="239"/>
                    </a:lnTo>
                    <a:lnTo>
                      <a:pt x="335" y="210"/>
                    </a:lnTo>
                    <a:lnTo>
                      <a:pt x="371" y="182"/>
                    </a:lnTo>
                    <a:lnTo>
                      <a:pt x="407" y="156"/>
                    </a:lnTo>
                    <a:lnTo>
                      <a:pt x="444" y="133"/>
                    </a:lnTo>
                    <a:lnTo>
                      <a:pt x="483" y="111"/>
                    </a:lnTo>
                    <a:lnTo>
                      <a:pt x="522" y="89"/>
                    </a:lnTo>
                    <a:lnTo>
                      <a:pt x="563" y="72"/>
                    </a:lnTo>
                    <a:lnTo>
                      <a:pt x="605" y="55"/>
                    </a:lnTo>
                    <a:lnTo>
                      <a:pt x="647" y="41"/>
                    </a:lnTo>
                    <a:lnTo>
                      <a:pt x="691" y="28"/>
                    </a:lnTo>
                    <a:lnTo>
                      <a:pt x="737" y="18"/>
                    </a:lnTo>
                    <a:lnTo>
                      <a:pt x="782" y="10"/>
                    </a:lnTo>
                    <a:lnTo>
                      <a:pt x="828" y="5"/>
                    </a:lnTo>
                    <a:lnTo>
                      <a:pt x="875" y="0"/>
                    </a:lnTo>
                    <a:lnTo>
                      <a:pt x="922" y="0"/>
                    </a:lnTo>
                    <a:lnTo>
                      <a:pt x="922" y="0"/>
                    </a:lnTo>
                    <a:lnTo>
                      <a:pt x="969" y="0"/>
                    </a:lnTo>
                    <a:lnTo>
                      <a:pt x="1016" y="5"/>
                    </a:lnTo>
                    <a:lnTo>
                      <a:pt x="1062" y="10"/>
                    </a:lnTo>
                    <a:lnTo>
                      <a:pt x="1107" y="18"/>
                    </a:lnTo>
                    <a:lnTo>
                      <a:pt x="1153" y="28"/>
                    </a:lnTo>
                    <a:lnTo>
                      <a:pt x="1197" y="41"/>
                    </a:lnTo>
                    <a:lnTo>
                      <a:pt x="1239" y="55"/>
                    </a:lnTo>
                    <a:lnTo>
                      <a:pt x="1281" y="72"/>
                    </a:lnTo>
                    <a:lnTo>
                      <a:pt x="1322" y="89"/>
                    </a:lnTo>
                    <a:lnTo>
                      <a:pt x="1361" y="111"/>
                    </a:lnTo>
                    <a:lnTo>
                      <a:pt x="1400" y="133"/>
                    </a:lnTo>
                    <a:lnTo>
                      <a:pt x="1437" y="156"/>
                    </a:lnTo>
                    <a:lnTo>
                      <a:pt x="1473" y="182"/>
                    </a:lnTo>
                    <a:lnTo>
                      <a:pt x="1509" y="210"/>
                    </a:lnTo>
                    <a:lnTo>
                      <a:pt x="1542" y="239"/>
                    </a:lnTo>
                    <a:lnTo>
                      <a:pt x="1574" y="270"/>
                    </a:lnTo>
                    <a:lnTo>
                      <a:pt x="1605" y="301"/>
                    </a:lnTo>
                    <a:lnTo>
                      <a:pt x="1633" y="335"/>
                    </a:lnTo>
                    <a:lnTo>
                      <a:pt x="1660" y="369"/>
                    </a:lnTo>
                    <a:lnTo>
                      <a:pt x="1686" y="406"/>
                    </a:lnTo>
                    <a:lnTo>
                      <a:pt x="1711" y="444"/>
                    </a:lnTo>
                    <a:lnTo>
                      <a:pt x="1732" y="481"/>
                    </a:lnTo>
                    <a:lnTo>
                      <a:pt x="1753" y="522"/>
                    </a:lnTo>
                    <a:lnTo>
                      <a:pt x="1771" y="563"/>
                    </a:lnTo>
                    <a:lnTo>
                      <a:pt x="1787" y="605"/>
                    </a:lnTo>
                    <a:lnTo>
                      <a:pt x="1802" y="647"/>
                    </a:lnTo>
                    <a:lnTo>
                      <a:pt x="1815" y="691"/>
                    </a:lnTo>
                    <a:lnTo>
                      <a:pt x="1824" y="735"/>
                    </a:lnTo>
                    <a:lnTo>
                      <a:pt x="1833" y="780"/>
                    </a:lnTo>
                    <a:lnTo>
                      <a:pt x="1839" y="828"/>
                    </a:lnTo>
                    <a:lnTo>
                      <a:pt x="1842" y="873"/>
                    </a:lnTo>
                    <a:lnTo>
                      <a:pt x="1844" y="922"/>
                    </a:lnTo>
                    <a:lnTo>
                      <a:pt x="1844" y="922"/>
                    </a:lnTo>
                    <a:close/>
                  </a:path>
                </a:pathLst>
              </a:custGeom>
              <a:solidFill>
                <a:srgbClr val="0271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-957263" y="1725613"/>
                <a:ext cx="965200" cy="820737"/>
              </a:xfrm>
              <a:custGeom>
                <a:avLst/>
                <a:gdLst/>
                <a:ahLst/>
                <a:cxnLst>
                  <a:cxn ang="0">
                    <a:pos x="628" y="1010"/>
                  </a:cxn>
                  <a:cxn ang="0">
                    <a:pos x="608" y="981"/>
                  </a:cxn>
                  <a:cxn ang="0">
                    <a:pos x="601" y="946"/>
                  </a:cxn>
                  <a:cxn ang="0">
                    <a:pos x="608" y="912"/>
                  </a:cxn>
                  <a:cxn ang="0">
                    <a:pos x="628" y="883"/>
                  </a:cxn>
                  <a:cxn ang="0">
                    <a:pos x="101" y="620"/>
                  </a:cxn>
                  <a:cxn ang="0">
                    <a:pos x="91" y="618"/>
                  </a:cxn>
                  <a:cxn ang="0">
                    <a:pos x="71" y="615"/>
                  </a:cxn>
                  <a:cxn ang="0">
                    <a:pos x="44" y="602"/>
                  </a:cxn>
                  <a:cxn ang="0">
                    <a:pos x="16" y="574"/>
                  </a:cxn>
                  <a:cxn ang="0">
                    <a:pos x="5" y="548"/>
                  </a:cxn>
                  <a:cxn ang="0">
                    <a:pos x="0" y="529"/>
                  </a:cxn>
                  <a:cxn ang="0">
                    <a:pos x="0" y="519"/>
                  </a:cxn>
                  <a:cxn ang="0">
                    <a:pos x="1" y="498"/>
                  </a:cxn>
                  <a:cxn ang="0">
                    <a:pos x="8" y="478"/>
                  </a:cxn>
                  <a:cxn ang="0">
                    <a:pos x="29" y="447"/>
                  </a:cxn>
                  <a:cxn ang="0">
                    <a:pos x="62" y="425"/>
                  </a:cxn>
                  <a:cxn ang="0">
                    <a:pos x="81" y="420"/>
                  </a:cxn>
                  <a:cxn ang="0">
                    <a:pos x="101" y="418"/>
                  </a:cxn>
                  <a:cxn ang="0">
                    <a:pos x="628" y="153"/>
                  </a:cxn>
                  <a:cxn ang="0">
                    <a:pos x="616" y="138"/>
                  </a:cxn>
                  <a:cxn ang="0">
                    <a:pos x="603" y="106"/>
                  </a:cxn>
                  <a:cxn ang="0">
                    <a:pos x="603" y="73"/>
                  </a:cxn>
                  <a:cxn ang="0">
                    <a:pos x="616" y="41"/>
                  </a:cxn>
                  <a:cxn ang="0">
                    <a:pos x="628" y="26"/>
                  </a:cxn>
                  <a:cxn ang="0">
                    <a:pos x="658" y="7"/>
                  </a:cxn>
                  <a:cxn ang="0">
                    <a:pos x="693" y="0"/>
                  </a:cxn>
                  <a:cxn ang="0">
                    <a:pos x="727" y="7"/>
                  </a:cxn>
                  <a:cxn ang="0">
                    <a:pos x="756" y="26"/>
                  </a:cxn>
                  <a:cxn ang="0">
                    <a:pos x="1190" y="455"/>
                  </a:cxn>
                  <a:cxn ang="0">
                    <a:pos x="1210" y="485"/>
                  </a:cxn>
                  <a:cxn ang="0">
                    <a:pos x="1216" y="519"/>
                  </a:cxn>
                  <a:cxn ang="0">
                    <a:pos x="1210" y="551"/>
                  </a:cxn>
                  <a:cxn ang="0">
                    <a:pos x="1190" y="581"/>
                  </a:cxn>
                  <a:cxn ang="0">
                    <a:pos x="756" y="1010"/>
                  </a:cxn>
                  <a:cxn ang="0">
                    <a:pos x="727" y="1029"/>
                  </a:cxn>
                  <a:cxn ang="0">
                    <a:pos x="693" y="1036"/>
                  </a:cxn>
                  <a:cxn ang="0">
                    <a:pos x="658" y="1029"/>
                  </a:cxn>
                  <a:cxn ang="0">
                    <a:pos x="628" y="1010"/>
                  </a:cxn>
                </a:cxnLst>
                <a:rect l="0" t="0" r="r" b="b"/>
                <a:pathLst>
                  <a:path w="1216" h="1036">
                    <a:moveTo>
                      <a:pt x="628" y="1010"/>
                    </a:moveTo>
                    <a:lnTo>
                      <a:pt x="628" y="1010"/>
                    </a:lnTo>
                    <a:lnTo>
                      <a:pt x="616" y="995"/>
                    </a:lnTo>
                    <a:lnTo>
                      <a:pt x="608" y="981"/>
                    </a:lnTo>
                    <a:lnTo>
                      <a:pt x="603" y="963"/>
                    </a:lnTo>
                    <a:lnTo>
                      <a:pt x="601" y="946"/>
                    </a:lnTo>
                    <a:lnTo>
                      <a:pt x="603" y="930"/>
                    </a:lnTo>
                    <a:lnTo>
                      <a:pt x="608" y="912"/>
                    </a:lnTo>
                    <a:lnTo>
                      <a:pt x="616" y="898"/>
                    </a:lnTo>
                    <a:lnTo>
                      <a:pt x="628" y="883"/>
                    </a:lnTo>
                    <a:lnTo>
                      <a:pt x="896" y="620"/>
                    </a:lnTo>
                    <a:lnTo>
                      <a:pt x="101" y="620"/>
                    </a:lnTo>
                    <a:lnTo>
                      <a:pt x="101" y="620"/>
                    </a:lnTo>
                    <a:lnTo>
                      <a:pt x="91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2" y="611"/>
                    </a:lnTo>
                    <a:lnTo>
                      <a:pt x="44" y="602"/>
                    </a:lnTo>
                    <a:lnTo>
                      <a:pt x="29" y="589"/>
                    </a:lnTo>
                    <a:lnTo>
                      <a:pt x="16" y="574"/>
                    </a:lnTo>
                    <a:lnTo>
                      <a:pt x="8" y="558"/>
                    </a:lnTo>
                    <a:lnTo>
                      <a:pt x="5" y="548"/>
                    </a:lnTo>
                    <a:lnTo>
                      <a:pt x="1" y="538"/>
                    </a:lnTo>
                    <a:lnTo>
                      <a:pt x="0" y="529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507"/>
                    </a:lnTo>
                    <a:lnTo>
                      <a:pt x="1" y="498"/>
                    </a:lnTo>
                    <a:lnTo>
                      <a:pt x="5" y="488"/>
                    </a:lnTo>
                    <a:lnTo>
                      <a:pt x="8" y="478"/>
                    </a:lnTo>
                    <a:lnTo>
                      <a:pt x="16" y="462"/>
                    </a:lnTo>
                    <a:lnTo>
                      <a:pt x="29" y="447"/>
                    </a:lnTo>
                    <a:lnTo>
                      <a:pt x="44" y="434"/>
                    </a:lnTo>
                    <a:lnTo>
                      <a:pt x="62" y="425"/>
                    </a:lnTo>
                    <a:lnTo>
                      <a:pt x="71" y="421"/>
                    </a:lnTo>
                    <a:lnTo>
                      <a:pt x="81" y="420"/>
                    </a:lnTo>
                    <a:lnTo>
                      <a:pt x="91" y="418"/>
                    </a:lnTo>
                    <a:lnTo>
                      <a:pt x="101" y="418"/>
                    </a:lnTo>
                    <a:lnTo>
                      <a:pt x="896" y="418"/>
                    </a:lnTo>
                    <a:lnTo>
                      <a:pt x="628" y="153"/>
                    </a:lnTo>
                    <a:lnTo>
                      <a:pt x="628" y="153"/>
                    </a:lnTo>
                    <a:lnTo>
                      <a:pt x="616" y="138"/>
                    </a:lnTo>
                    <a:lnTo>
                      <a:pt x="608" y="124"/>
                    </a:lnTo>
                    <a:lnTo>
                      <a:pt x="603" y="106"/>
                    </a:lnTo>
                    <a:lnTo>
                      <a:pt x="601" y="90"/>
                    </a:lnTo>
                    <a:lnTo>
                      <a:pt x="603" y="73"/>
                    </a:lnTo>
                    <a:lnTo>
                      <a:pt x="608" y="55"/>
                    </a:lnTo>
                    <a:lnTo>
                      <a:pt x="616" y="41"/>
                    </a:lnTo>
                    <a:lnTo>
                      <a:pt x="628" y="26"/>
                    </a:lnTo>
                    <a:lnTo>
                      <a:pt x="628" y="26"/>
                    </a:lnTo>
                    <a:lnTo>
                      <a:pt x="642" y="15"/>
                    </a:lnTo>
                    <a:lnTo>
                      <a:pt x="658" y="7"/>
                    </a:lnTo>
                    <a:lnTo>
                      <a:pt x="675" y="2"/>
                    </a:lnTo>
                    <a:lnTo>
                      <a:pt x="693" y="0"/>
                    </a:lnTo>
                    <a:lnTo>
                      <a:pt x="709" y="2"/>
                    </a:lnTo>
                    <a:lnTo>
                      <a:pt x="727" y="7"/>
                    </a:lnTo>
                    <a:lnTo>
                      <a:pt x="741" y="15"/>
                    </a:lnTo>
                    <a:lnTo>
                      <a:pt x="756" y="26"/>
                    </a:lnTo>
                    <a:lnTo>
                      <a:pt x="1190" y="455"/>
                    </a:lnTo>
                    <a:lnTo>
                      <a:pt x="1190" y="455"/>
                    </a:lnTo>
                    <a:lnTo>
                      <a:pt x="1202" y="468"/>
                    </a:lnTo>
                    <a:lnTo>
                      <a:pt x="1210" y="485"/>
                    </a:lnTo>
                    <a:lnTo>
                      <a:pt x="1215" y="501"/>
                    </a:lnTo>
                    <a:lnTo>
                      <a:pt x="1216" y="519"/>
                    </a:lnTo>
                    <a:lnTo>
                      <a:pt x="1215" y="535"/>
                    </a:lnTo>
                    <a:lnTo>
                      <a:pt x="1210" y="551"/>
                    </a:lnTo>
                    <a:lnTo>
                      <a:pt x="1202" y="568"/>
                    </a:lnTo>
                    <a:lnTo>
                      <a:pt x="1190" y="581"/>
                    </a:lnTo>
                    <a:lnTo>
                      <a:pt x="756" y="1010"/>
                    </a:lnTo>
                    <a:lnTo>
                      <a:pt x="756" y="1010"/>
                    </a:lnTo>
                    <a:lnTo>
                      <a:pt x="741" y="1021"/>
                    </a:lnTo>
                    <a:lnTo>
                      <a:pt x="727" y="1029"/>
                    </a:lnTo>
                    <a:lnTo>
                      <a:pt x="709" y="1034"/>
                    </a:lnTo>
                    <a:lnTo>
                      <a:pt x="693" y="1036"/>
                    </a:lnTo>
                    <a:lnTo>
                      <a:pt x="675" y="1034"/>
                    </a:lnTo>
                    <a:lnTo>
                      <a:pt x="658" y="1029"/>
                    </a:lnTo>
                    <a:lnTo>
                      <a:pt x="642" y="1021"/>
                    </a:lnTo>
                    <a:lnTo>
                      <a:pt x="628" y="1010"/>
                    </a:lnTo>
                    <a:lnTo>
                      <a:pt x="628" y="10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</p:grp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E944B1-888D-4A3B-97B7-77D4FA0C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40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conseiller près de chez vous</a:t>
            </a:r>
          </a:p>
        </p:txBody>
      </p:sp>
      <p:sp>
        <p:nvSpPr>
          <p:cNvPr id="3" name="ZoneTexte 2"/>
          <p:cNvSpPr txBox="1"/>
          <p:nvPr/>
        </p:nvSpPr>
        <p:spPr bwMode="auto">
          <a:xfrm>
            <a:off x="1964885" y="1758035"/>
            <a:ext cx="38823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fr-FR" sz="18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Julien </a:t>
            </a:r>
            <a:r>
              <a:rPr lang="fr-FR" sz="1800" b="1" dirty="0" err="1">
                <a:solidFill>
                  <a:srgbClr val="00008F"/>
                </a:solidFill>
                <a:latin typeface="Source Sans Pro" panose="020B0503030403020204" pitchFamily="34" charset="0"/>
              </a:rPr>
              <a:t>Tourland</a:t>
            </a:r>
            <a:endParaRPr lang="fr-FR" sz="1800" b="1" dirty="0">
              <a:solidFill>
                <a:srgbClr val="00008F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fr-FR" sz="1800" b="1" dirty="0">
                <a:solidFill>
                  <a:srgbClr val="00008F"/>
                </a:solidFill>
                <a:latin typeface="Source Sans Pro" panose="020B0503030403020204" pitchFamily="34" charset="0"/>
              </a:rPr>
              <a:t>07 68 40 55 48</a:t>
            </a:r>
            <a:endParaRPr lang="fr-FR" sz="1800" dirty="0">
              <a:solidFill>
                <a:srgbClr val="00008F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71FEC5-9B15-4E91-B09B-C9525E90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777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0" y="1959411"/>
            <a:ext cx="78120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lvl="1" indent="0" algn="ctr" eaLnBrk="1" hangingPunct="1"/>
            <a:r>
              <a:rPr lang="fr-FR" sz="3000" dirty="0">
                <a:solidFill>
                  <a:schemeClr val="bg1"/>
                </a:solidFill>
                <a:latin typeface="+mj-lt"/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112102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13" y="638175"/>
            <a:ext cx="2160587" cy="3076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eaLnBrk="1" hangingPunct="1"/>
            <a:r>
              <a:rPr lang="fr-FR" sz="20000" b="1" dirty="0">
                <a:solidFill>
                  <a:srgbClr val="9FD9B4"/>
                </a:solidFill>
                <a:latin typeface="+mj-lt"/>
                <a:cs typeface="Sakkal Majalla" pitchFamily="2" charset="-78"/>
              </a:rPr>
              <a:t>1</a:t>
            </a:r>
            <a:endParaRPr lang="fr-FR" sz="20000" dirty="0">
              <a:solidFill>
                <a:srgbClr val="9FD9B4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0" y="1959411"/>
            <a:ext cx="78120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113" lvl="1" indent="0" algn="ctr" eaLnBrk="1" hangingPunct="1"/>
            <a:r>
              <a:rPr lang="fr-FR" sz="3000" dirty="0">
                <a:solidFill>
                  <a:schemeClr val="bg1"/>
                </a:solidFill>
                <a:latin typeface="+mj-lt"/>
              </a:rPr>
              <a:t>Votre santé, un objectif commun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santé </a:t>
            </a:r>
            <a:r>
              <a:rPr lang="mr-IN" dirty="0"/>
              <a:t>–</a:t>
            </a:r>
            <a:r>
              <a:rPr lang="fr-FR" dirty="0"/>
              <a:t> Le ticket modérateur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5215466" y="1284244"/>
            <a:ext cx="2362622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2000" lvl="1" indent="-72000" defTabSz="914400" eaLnBrk="1" hangingPunct="1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fr-FR" altLang="fr-FR" sz="1000" dirty="0">
                <a:latin typeface="Source Sans Pro" panose="020B0503030403020204" pitchFamily="34" charset="0"/>
                <a:cs typeface="Arial" pitchFamily="34" charset="0"/>
                <a:sym typeface="Wingdings" pitchFamily="2" charset="2"/>
              </a:rPr>
              <a:t>Pour la majorité des soins, des actes et des médicaments pris en charge par l’Assurance Maladie</a:t>
            </a:r>
          </a:p>
          <a:p>
            <a:pPr marL="72000" lvl="1" indent="-72000" defTabSz="914400" eaLnBrk="1" hangingPunct="1">
              <a:buClr>
                <a:schemeClr val="tx1"/>
              </a:buClr>
              <a:buSzPct val="100000"/>
              <a:buFont typeface="Arial" charset="0"/>
              <a:buChar char="•"/>
            </a:pPr>
            <a:endParaRPr lang="fr-FR" altLang="fr-FR" sz="200" dirty="0">
              <a:latin typeface="Source Sans Pro" panose="020B0503030403020204" pitchFamily="34" charset="0"/>
              <a:cs typeface="Arial" pitchFamily="34" charset="0"/>
              <a:sym typeface="Wingdings" pitchFamily="2" charset="2"/>
            </a:endParaRPr>
          </a:p>
          <a:p>
            <a:pPr marL="72000" lvl="1" indent="-72000" defTabSz="914400" eaLnBrk="1" hangingPunct="1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fr-FR" altLang="fr-FR" sz="1000" dirty="0">
                <a:latin typeface="Source Sans Pro" panose="020B0503030403020204" pitchFamily="34" charset="0"/>
                <a:cs typeface="Arial" pitchFamily="34" charset="0"/>
                <a:sym typeface="Wingdings" pitchFamily="2" charset="2"/>
              </a:rPr>
              <a:t>Selon la nature de la prestation</a:t>
            </a:r>
          </a:p>
          <a:p>
            <a:pPr marL="72000" lvl="1" indent="-72000" defTabSz="914400" eaLnBrk="1" hangingPunct="1">
              <a:buClr>
                <a:schemeClr val="tx1"/>
              </a:buClr>
              <a:buSzPct val="100000"/>
              <a:buFont typeface="Arial" charset="0"/>
              <a:buChar char="•"/>
            </a:pPr>
            <a:endParaRPr lang="fr-FR" altLang="fr-FR" sz="200" dirty="0">
              <a:latin typeface="Source Sans Pro" panose="020B0503030403020204" pitchFamily="34" charset="0"/>
              <a:cs typeface="Arial" pitchFamily="34" charset="0"/>
              <a:sym typeface="Wingdings" pitchFamily="2" charset="2"/>
            </a:endParaRPr>
          </a:p>
          <a:p>
            <a:pPr marL="72000" lvl="1" indent="-72000" defTabSz="914400" eaLnBrk="1" hangingPunct="1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fr-FR" altLang="fr-FR" sz="1000" dirty="0">
                <a:latin typeface="Source Sans Pro" panose="020B0503030403020204" pitchFamily="34" charset="0"/>
                <a:cs typeface="Arial" pitchFamily="34" charset="0"/>
                <a:sym typeface="Wingdings" pitchFamily="2" charset="2"/>
              </a:rPr>
              <a:t>Elle concerne la majorité des assurés</a:t>
            </a: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215466" y="835996"/>
            <a:ext cx="2493024" cy="36236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195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02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238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1688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11821"/>
              </a:buClr>
              <a:buFont typeface="Wingdings" pitchFamily="2" charset="2"/>
              <a:buNone/>
            </a:pPr>
            <a:r>
              <a:rPr lang="fr-FR" altLang="fr-FR" sz="1000" b="1" dirty="0">
                <a:solidFill>
                  <a:srgbClr val="027180"/>
                </a:solidFill>
                <a:latin typeface="Source Sans Pro" panose="020B0503030403020204" pitchFamily="34" charset="0"/>
                <a:sym typeface="Wingdings" pitchFamily="2" charset="2"/>
              </a:rPr>
              <a:t>Une partie des frais de santé est laissée à la charge de l’assuré (hors cas d’</a:t>
            </a:r>
            <a:r>
              <a:rPr lang="fr-FR" altLang="ja-JP" sz="1000" b="1" dirty="0">
                <a:solidFill>
                  <a:srgbClr val="027180"/>
                </a:solidFill>
                <a:latin typeface="Source Sans Pro" panose="020B0503030403020204" pitchFamily="34" charset="0"/>
                <a:sym typeface="Wingdings" pitchFamily="2" charset="2"/>
              </a:rPr>
              <a:t>exonération)</a:t>
            </a:r>
          </a:p>
        </p:txBody>
      </p:sp>
      <p:graphicFrame>
        <p:nvGraphicFramePr>
          <p:cNvPr id="8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76286"/>
              </p:ext>
            </p:extLst>
          </p:nvPr>
        </p:nvGraphicFramePr>
        <p:xfrm>
          <a:off x="1362407" y="1363261"/>
          <a:ext cx="1331388" cy="2457701"/>
        </p:xfrm>
        <a:graphic>
          <a:graphicData uri="http://schemas.openxmlformats.org/drawingml/2006/table">
            <a:tbl>
              <a:tblPr/>
              <a:tblGrid>
                <a:gridCol w="133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1482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ＭＳ Ｐゴシック" pitchFamily="34" charset="-128"/>
                        </a:defRPr>
                      </a:lvl1pPr>
                      <a:lvl2pPr marL="288925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85000"/>
                        <a:buFont typeface="Wingdings" pitchFamily="2" charset="2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542925" eaLnBrk="0" hangingPunct="0">
                        <a:buClr>
                          <a:schemeClr val="bg1"/>
                        </a:buClr>
                        <a:buSzPct val="85000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739775" eaLnBrk="0" hangingPunct="0">
                        <a:buClr>
                          <a:schemeClr val="bg1"/>
                        </a:buClr>
                        <a:buSzPct val="85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935038" eaLnBrk="0" hangingPunct="0"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13922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18494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23066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27638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Dépassement d’honoraires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17 €</a:t>
                      </a:r>
                    </a:p>
                  </a:txBody>
                  <a:tcPr marL="109298" marR="109298" marT="54650" marB="5465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219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ＭＳ Ｐゴシック" pitchFamily="34" charset="-128"/>
                        </a:defRPr>
                      </a:lvl1pPr>
                      <a:lvl2pPr marL="288925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85000"/>
                        <a:buFont typeface="Wingdings" pitchFamily="2" charset="2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542925" eaLnBrk="0" hangingPunct="0">
                        <a:buClr>
                          <a:schemeClr val="bg1"/>
                        </a:buClr>
                        <a:buSzPct val="85000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739775" eaLnBrk="0" hangingPunct="0">
                        <a:buClr>
                          <a:schemeClr val="bg1"/>
                        </a:buClr>
                        <a:buSzPct val="85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935038" eaLnBrk="0" hangingPunct="0"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13922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18494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23066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27638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Base de remboursement de la Sécurité sociale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23 €</a:t>
                      </a:r>
                    </a:p>
                  </a:txBody>
                  <a:tcPr marL="109298" marR="109298" marT="54650" marB="5465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27775"/>
              </p:ext>
            </p:extLst>
          </p:nvPr>
        </p:nvGraphicFramePr>
        <p:xfrm>
          <a:off x="234000" y="831229"/>
          <a:ext cx="1036273" cy="466574"/>
        </p:xfrm>
        <a:graphic>
          <a:graphicData uri="http://schemas.openxmlformats.org/drawingml/2006/table">
            <a:tbl>
              <a:tblPr/>
              <a:tblGrid>
                <a:gridCol w="103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574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ＭＳ Ｐゴシック" pitchFamily="34" charset="-128"/>
                        </a:defRPr>
                      </a:lvl1pPr>
                      <a:lvl2pPr marL="288925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85000"/>
                        <a:buFont typeface="Wingdings" pitchFamily="2" charset="2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542925" eaLnBrk="0" hangingPunct="0">
                        <a:buClr>
                          <a:schemeClr val="bg1"/>
                        </a:buClr>
                        <a:buSzPct val="85000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739775" eaLnBrk="0" hangingPunct="0">
                        <a:buClr>
                          <a:schemeClr val="bg1"/>
                        </a:buClr>
                        <a:buSzPct val="85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935038" eaLnBrk="0" hangingPunct="0"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13922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18494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23066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27638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Ce que reçoit le médecin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ＭＳ Ｐゴシック" pitchFamily="34" charset="-128"/>
                        <a:cs typeface="ＭＳ Ｐゴシック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9085"/>
              </p:ext>
            </p:extLst>
          </p:nvPr>
        </p:nvGraphicFramePr>
        <p:xfrm>
          <a:off x="1362407" y="828054"/>
          <a:ext cx="1330445" cy="469748"/>
        </p:xfrm>
        <a:graphic>
          <a:graphicData uri="http://schemas.openxmlformats.org/drawingml/2006/table">
            <a:tbl>
              <a:tblPr/>
              <a:tblGrid>
                <a:gridCol w="133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748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ＭＳ Ｐゴシック" pitchFamily="34" charset="-128"/>
                        </a:defRPr>
                      </a:lvl1pPr>
                      <a:lvl2pPr marL="288925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85000"/>
                        <a:buFont typeface="Wingdings" pitchFamily="2" charset="2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542925" eaLnBrk="0" hangingPunct="0">
                        <a:buClr>
                          <a:schemeClr val="bg1"/>
                        </a:buClr>
                        <a:buSzPct val="85000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739775" eaLnBrk="0" hangingPunct="0">
                        <a:buClr>
                          <a:schemeClr val="bg1"/>
                        </a:buClr>
                        <a:buSzPct val="85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935038" eaLnBrk="0" hangingPunct="0"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13922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18494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23066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27638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La vision</a:t>
                      </a:r>
                      <a:b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</a:b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Sécurité sociale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ＭＳ Ｐゴシック" pitchFamily="34" charset="-128"/>
                        <a:cs typeface="ＭＳ Ｐゴシック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21738"/>
              </p:ext>
            </p:extLst>
          </p:nvPr>
        </p:nvGraphicFramePr>
        <p:xfrm>
          <a:off x="243991" y="1353646"/>
          <a:ext cx="1026282" cy="2467316"/>
        </p:xfrm>
        <a:graphic>
          <a:graphicData uri="http://schemas.openxmlformats.org/drawingml/2006/table">
            <a:tbl>
              <a:tblPr/>
              <a:tblGrid>
                <a:gridCol w="102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7316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ＭＳ Ｐゴシック" pitchFamily="34" charset="-128"/>
                        </a:defRPr>
                      </a:lvl1pPr>
                      <a:lvl2pPr marL="288925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85000"/>
                        <a:buFont typeface="Wingdings" pitchFamily="2" charset="2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542925" eaLnBrk="0" hangingPunct="0">
                        <a:buClr>
                          <a:schemeClr val="bg1"/>
                        </a:buClr>
                        <a:buSzPct val="85000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739775" eaLnBrk="0" hangingPunct="0">
                        <a:buClr>
                          <a:schemeClr val="bg1"/>
                        </a:buClr>
                        <a:buSzPct val="85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935038" eaLnBrk="0" hangingPunct="0"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13922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18494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23066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27638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40 €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(frais réels)</a:t>
                      </a:r>
                    </a:p>
                  </a:txBody>
                  <a:tcPr marL="109298" marR="109298" marT="54650" marB="5465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47134"/>
              </p:ext>
            </p:extLst>
          </p:nvPr>
        </p:nvGraphicFramePr>
        <p:xfrm>
          <a:off x="3210894" y="1351553"/>
          <a:ext cx="1800045" cy="2469410"/>
        </p:xfrm>
        <a:graphic>
          <a:graphicData uri="http://schemas.openxmlformats.org/drawingml/2006/table">
            <a:tbl>
              <a:tblPr/>
              <a:tblGrid>
                <a:gridCol w="180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583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ＭＳ Ｐゴシック" pitchFamily="34" charset="-128"/>
                        </a:defRPr>
                      </a:lvl1pPr>
                      <a:lvl2pPr marL="288925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85000"/>
                        <a:buFont typeface="Wingdings" pitchFamily="2" charset="2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542925" eaLnBrk="0" hangingPunct="0">
                        <a:buClr>
                          <a:schemeClr val="bg1"/>
                        </a:buClr>
                        <a:buSzPct val="85000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739775" eaLnBrk="0" hangingPunct="0">
                        <a:buClr>
                          <a:schemeClr val="bg1"/>
                        </a:buClr>
                        <a:buSzPct val="85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935038" eaLnBrk="0" hangingPunct="0"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13922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18494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23066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27638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Vous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11,25 €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Source Sans Pro" panose="020B0503030403020204" pitchFamily="34" charset="0"/>
                        <a:ea typeface="ＭＳ Ｐゴシック" pitchFamily="34" charset="-128"/>
                        <a:cs typeface="ＭＳ Ｐゴシック" pitchFamily="34" charset="-128"/>
                      </a:endParaRPr>
                    </a:p>
                  </a:txBody>
                  <a:tcPr marL="109298" marR="109298" marT="54650" marB="5465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0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Ma Santé 125 % Néo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Aves modules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Hopsi</a:t>
                      </a: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 + Optique Dentaire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12,65 €</a:t>
                      </a:r>
                    </a:p>
                  </a:txBody>
                  <a:tcPr marL="109298" marR="109298" marT="54650" marB="5465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233712"/>
                  </a:ext>
                </a:extLst>
              </a:tr>
              <a:tr h="2475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ＭＳ Ｐゴシック" pitchFamily="34" charset="-128"/>
                        <a:cs typeface="ＭＳ Ｐゴシック" pitchFamily="34" charset="-128"/>
                      </a:endParaRPr>
                    </a:p>
                  </a:txBody>
                  <a:tcPr marL="109298" marR="109298" marT="54650" marB="5465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94955"/>
                  </a:ext>
                </a:extLst>
              </a:tr>
              <a:tr h="4037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Vous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Participation forfaitaire = 1 €</a:t>
                      </a:r>
                    </a:p>
                  </a:txBody>
                  <a:tcPr marL="109298" marR="109298" marT="54650" marB="5465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60404"/>
                  </a:ext>
                </a:extLst>
              </a:tr>
              <a:tr h="463780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ＭＳ Ｐゴシック" pitchFamily="34" charset="-128"/>
                        </a:defRPr>
                      </a:lvl1pPr>
                      <a:lvl2pPr marL="288925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85000"/>
                        <a:buFont typeface="Wingdings" pitchFamily="2" charset="2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542925" eaLnBrk="0" hangingPunct="0">
                        <a:buClr>
                          <a:schemeClr val="bg1"/>
                        </a:buClr>
                        <a:buSzPct val="85000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739775" eaLnBrk="0" hangingPunct="0">
                        <a:buClr>
                          <a:schemeClr val="bg1"/>
                        </a:buClr>
                        <a:buSzPct val="85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935038" eaLnBrk="0" hangingPunct="0"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13922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18494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23066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27638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Sécurité sociale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15,10 €</a:t>
                      </a:r>
                    </a:p>
                  </a:txBody>
                  <a:tcPr marL="109298" marR="109298" marT="54650" marB="5465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82702"/>
              </p:ext>
            </p:extLst>
          </p:nvPr>
        </p:nvGraphicFramePr>
        <p:xfrm>
          <a:off x="3210895" y="826131"/>
          <a:ext cx="1800044" cy="471671"/>
        </p:xfrm>
        <a:graphic>
          <a:graphicData uri="http://schemas.openxmlformats.org/drawingml/2006/table">
            <a:tbl>
              <a:tblPr/>
              <a:tblGrid>
                <a:gridCol w="180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671">
                <a:tc>
                  <a:txBody>
                    <a:bodyPr/>
                    <a:lstStyle>
                      <a:lvl1pPr eaLnBrk="0" hangingPunct="0">
                        <a:spcBef>
                          <a:spcPct val="5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ＭＳ Ｐゴシック" pitchFamily="34" charset="-128"/>
                        </a:defRPr>
                      </a:lvl1pPr>
                      <a:lvl2pPr marL="288925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85000"/>
                        <a:buFont typeface="Wingdings" pitchFamily="2" charset="2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542925" eaLnBrk="0" hangingPunct="0">
                        <a:buClr>
                          <a:schemeClr val="bg1"/>
                        </a:buClr>
                        <a:buSzPct val="85000"/>
                        <a:defRPr sz="15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739775" eaLnBrk="0" hangingPunct="0">
                        <a:buClr>
                          <a:schemeClr val="bg1"/>
                        </a:buClr>
                        <a:buSzPct val="85000"/>
                        <a:defRPr sz="2000" b="1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935038" eaLnBrk="0" hangingPunct="0"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13922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18494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23066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2763838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SzPct val="80000"/>
                        <a:buFont typeface="Wingdings" pitchFamily="2" charset="2"/>
                        <a:defRPr sz="1600">
                          <a:solidFill>
                            <a:srgbClr val="103184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ＭＳ Ｐゴシック" pitchFamily="34" charset="-128"/>
                          <a:cs typeface="ＭＳ Ｐゴシック" pitchFamily="34" charset="-128"/>
                        </a:rPr>
                        <a:t>Qui paie quoi ? 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ＭＳ Ｐゴシック" pitchFamily="34" charset="-128"/>
                        <a:cs typeface="ＭＳ Ｐゴシック" pitchFamily="34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7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Connecteur droit 13"/>
          <p:cNvCxnSpPr/>
          <p:nvPr/>
        </p:nvCxnSpPr>
        <p:spPr>
          <a:xfrm>
            <a:off x="2842289" y="1373094"/>
            <a:ext cx="0" cy="2437083"/>
          </a:xfrm>
          <a:prstGeom prst="line">
            <a:avLst/>
          </a:prstGeom>
          <a:ln w="12700">
            <a:solidFill>
              <a:srgbClr val="0271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770852" y="2646605"/>
            <a:ext cx="142875" cy="0"/>
          </a:xfrm>
          <a:prstGeom prst="line">
            <a:avLst/>
          </a:prstGeom>
          <a:ln w="12700">
            <a:solidFill>
              <a:srgbClr val="0271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770852" y="2938971"/>
            <a:ext cx="142875" cy="0"/>
          </a:xfrm>
          <a:prstGeom prst="line">
            <a:avLst/>
          </a:prstGeom>
          <a:ln w="12700">
            <a:solidFill>
              <a:srgbClr val="0271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770852" y="3800345"/>
            <a:ext cx="142875" cy="0"/>
          </a:xfrm>
          <a:prstGeom prst="line">
            <a:avLst/>
          </a:prstGeom>
          <a:ln w="12700">
            <a:solidFill>
              <a:srgbClr val="0271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770852" y="1844135"/>
            <a:ext cx="142875" cy="0"/>
          </a:xfrm>
          <a:prstGeom prst="line">
            <a:avLst/>
          </a:prstGeom>
          <a:ln w="12700">
            <a:solidFill>
              <a:srgbClr val="0271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770852" y="1373094"/>
            <a:ext cx="142875" cy="0"/>
          </a:xfrm>
          <a:prstGeom prst="line">
            <a:avLst/>
          </a:prstGeom>
          <a:ln w="12700">
            <a:solidFill>
              <a:srgbClr val="0271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930966" y="1782579"/>
            <a:ext cx="3405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800" dirty="0">
                <a:latin typeface="Arial" pitchFamily="34" charset="0"/>
                <a:cs typeface="Arial" pitchFamily="34" charset="0"/>
              </a:rPr>
              <a:t>125 %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938370" y="2578977"/>
            <a:ext cx="3405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800" dirty="0"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943269" y="2860447"/>
            <a:ext cx="3405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800" dirty="0">
                <a:latin typeface="Arial" pitchFamily="34" charset="0"/>
                <a:cs typeface="Arial" pitchFamily="34" charset="0"/>
              </a:rPr>
              <a:t>70%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772451" y="3753213"/>
            <a:ext cx="3119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fr-FR" altLang="fr-FR" sz="1200" b="1" dirty="0">
              <a:solidFill>
                <a:srgbClr val="F9F9F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15468" y="2313547"/>
            <a:ext cx="2362620" cy="1477328"/>
          </a:xfrm>
          <a:prstGeom prst="rect">
            <a:avLst/>
          </a:prstGeom>
          <a:solidFill>
            <a:srgbClr val="02718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fr-FR" sz="1000" dirty="0">
                <a:latin typeface="Source Sans Pro" panose="020B0503030403020204" pitchFamily="34" charset="0"/>
              </a:rPr>
              <a:t>Un taux de remboursement, fixé par l’Assurance Maladie, s'applique sur la base de remboursement. Il varie en fonction de l'acte et de la situation de l’assuré.</a:t>
            </a:r>
          </a:p>
          <a:p>
            <a:r>
              <a:rPr lang="fr-FR" sz="1000" b="1" dirty="0">
                <a:solidFill>
                  <a:schemeClr val="bg1"/>
                </a:solidFill>
                <a:latin typeface="Source Sans Pro" panose="020B0503030403020204" pitchFamily="34" charset="0"/>
                <a:cs typeface="Arial" pitchFamily="34" charset="0"/>
              </a:rPr>
              <a:t>Exemple d’une consultation  de spécialiste  non  adhérent  DPTAM  avec </a:t>
            </a:r>
            <a:r>
              <a:rPr lang="fr-FR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 Santé 125 % Néo avec Modules </a:t>
            </a:r>
            <a:r>
              <a:rPr lang="fr-FR" sz="1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Hospi</a:t>
            </a:r>
            <a:r>
              <a:rPr lang="fr-FR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+ Optique Dentaire </a:t>
            </a:r>
            <a:endParaRPr lang="fr-FR" sz="1000" b="1" dirty="0">
              <a:solidFill>
                <a:schemeClr val="bg1"/>
              </a:solidFill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E596C2-536A-4482-B429-CF51AA2B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73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33998" y="779075"/>
            <a:ext cx="7344090" cy="147029"/>
          </a:xfrm>
          <a:prstGeom prst="rect">
            <a:avLst/>
          </a:prstGeom>
          <a:solidFill>
            <a:srgbClr val="027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santé </a:t>
            </a:r>
            <a:r>
              <a:rPr lang="mr-IN" dirty="0"/>
              <a:t>–</a:t>
            </a:r>
            <a:r>
              <a:rPr lang="fr-FR" dirty="0"/>
              <a:t> Le parcours de soin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518" y="348981"/>
            <a:ext cx="527050" cy="527050"/>
          </a:xfrm>
          <a:prstGeom prst="rect">
            <a:avLst/>
          </a:prstGeom>
        </p:spPr>
      </p:pic>
      <p:grpSp>
        <p:nvGrpSpPr>
          <p:cNvPr id="19" name="Grouper 18"/>
          <p:cNvGrpSpPr/>
          <p:nvPr/>
        </p:nvGrpSpPr>
        <p:grpSpPr>
          <a:xfrm>
            <a:off x="106182" y="926104"/>
            <a:ext cx="2460039" cy="860262"/>
            <a:chOff x="233999" y="926104"/>
            <a:chExt cx="2460039" cy="860262"/>
          </a:xfrm>
        </p:grpSpPr>
        <p:sp>
          <p:nvSpPr>
            <p:cNvPr id="6" name="ZoneTexte 5"/>
            <p:cNvSpPr txBox="1"/>
            <p:nvPr/>
          </p:nvSpPr>
          <p:spPr bwMode="auto">
            <a:xfrm>
              <a:off x="233999" y="1324701"/>
              <a:ext cx="24600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marL="0" lvl="1" indent="0" algn="ctr" eaLnBrk="1" hangingPunct="1">
                <a:spcBef>
                  <a:spcPts val="600"/>
                </a:spcBef>
                <a:buClr>
                  <a:srgbClr val="4B91CD"/>
                </a:buClr>
                <a:buSzPct val="85000"/>
              </a:pPr>
              <a:r>
                <a:rPr lang="fr-FR" altLang="fr-FR" sz="1000" dirty="0">
                  <a:latin typeface="Source Sans Pro" panose="020B0503030403020204" pitchFamily="34" charset="0"/>
                </a:rPr>
                <a:t>Les assurés sociaux de plus de 16 ans </a:t>
              </a:r>
              <a:br>
                <a:rPr lang="fr-FR" altLang="fr-FR" sz="1000" dirty="0">
                  <a:latin typeface="Source Sans Pro" panose="020B0503030403020204" pitchFamily="34" charset="0"/>
                </a:rPr>
              </a:br>
              <a:r>
                <a:rPr lang="fr-FR" altLang="fr-FR" sz="1000" dirty="0">
                  <a:latin typeface="Source Sans Pro" panose="020B0503030403020204" pitchFamily="34" charset="0"/>
                </a:rPr>
                <a:t>doivent déclarer un médecin traitant. </a:t>
              </a:r>
              <a:br>
                <a:rPr lang="fr-FR" altLang="fr-FR" sz="1000" dirty="0">
                  <a:latin typeface="Source Sans Pro" panose="020B0503030403020204" pitchFamily="34" charset="0"/>
                </a:rPr>
              </a:br>
              <a:r>
                <a:rPr lang="fr-FR" altLang="fr-FR" sz="1000" dirty="0">
                  <a:latin typeface="Source Sans Pro" panose="020B0503030403020204" pitchFamily="34" charset="0"/>
                </a:rPr>
                <a:t>Le choix du médecin traitant est libre.</a:t>
              </a:r>
              <a:endParaRPr lang="fr-FR" sz="1000" dirty="0">
                <a:solidFill>
                  <a:srgbClr val="FF1721"/>
                </a:solidFill>
                <a:latin typeface="Source Sans Pro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206046" y="926104"/>
              <a:ext cx="5524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>
                <a:lnSpc>
                  <a:spcPct val="80000"/>
                </a:lnSpc>
              </a:pPr>
              <a:r>
                <a:rPr lang="fr-FR" sz="2800" b="1" dirty="0">
                  <a:solidFill>
                    <a:srgbClr val="027180"/>
                  </a:solidFill>
                  <a:latin typeface="+mj-lt"/>
                </a:rPr>
                <a:t>1</a:t>
              </a:r>
              <a:endParaRPr lang="fr-FR" sz="1100" dirty="0">
                <a:solidFill>
                  <a:srgbClr val="404040"/>
                </a:solidFill>
                <a:latin typeface="+mj-lt"/>
              </a:endParaRP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2851206" y="926104"/>
            <a:ext cx="2657856" cy="860262"/>
            <a:chOff x="2851206" y="926104"/>
            <a:chExt cx="2657856" cy="860262"/>
          </a:xfrm>
        </p:grpSpPr>
        <p:sp>
          <p:nvSpPr>
            <p:cNvPr id="8" name="ZoneTexte 7"/>
            <p:cNvSpPr txBox="1"/>
            <p:nvPr/>
          </p:nvSpPr>
          <p:spPr bwMode="auto">
            <a:xfrm>
              <a:off x="2851206" y="1324701"/>
              <a:ext cx="26578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marL="0" lvl="1" indent="0" algn="ctr" eaLnBrk="1" hangingPunct="1">
                <a:spcBef>
                  <a:spcPts val="600"/>
                </a:spcBef>
                <a:buClr>
                  <a:srgbClr val="4B91CD"/>
                </a:buClr>
                <a:buSzPct val="85000"/>
              </a:pPr>
              <a:r>
                <a:rPr lang="fr-FR" altLang="fr-FR" sz="1000" dirty="0">
                  <a:latin typeface="Source Sans Pro" panose="020B0503030403020204" pitchFamily="34" charset="0"/>
                </a:rPr>
                <a:t>Le médecin traitant soigne et  coordonne </a:t>
              </a:r>
              <a:br>
                <a:rPr lang="fr-FR" altLang="fr-FR" sz="1000" dirty="0">
                  <a:latin typeface="Source Sans Pro" panose="020B0503030403020204" pitchFamily="34" charset="0"/>
                </a:rPr>
              </a:br>
              <a:r>
                <a:rPr lang="fr-FR" altLang="fr-FR" sz="1000" dirty="0">
                  <a:latin typeface="Source Sans Pro" panose="020B0503030403020204" pitchFamily="34" charset="0"/>
                </a:rPr>
                <a:t>le suivi médical de l’</a:t>
              </a:r>
              <a:r>
                <a:rPr lang="fr-FR" altLang="ja-JP" sz="1000" dirty="0">
                  <a:latin typeface="Source Sans Pro" panose="020B0503030403020204" pitchFamily="34" charset="0"/>
                </a:rPr>
                <a:t>assuré. Il doit être consulté systématiquement en premier recours.</a:t>
              </a:r>
              <a:endParaRPr lang="fr-FR" sz="1000" dirty="0">
                <a:solidFill>
                  <a:srgbClr val="FF1721"/>
                </a:solidFill>
                <a:latin typeface="Source Sans Pro" pitchFamily="34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903909" y="926104"/>
              <a:ext cx="5524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>
                <a:lnSpc>
                  <a:spcPct val="80000"/>
                </a:lnSpc>
              </a:pPr>
              <a:r>
                <a:rPr lang="fr-FR" sz="2800" b="1" dirty="0">
                  <a:solidFill>
                    <a:srgbClr val="027180"/>
                  </a:solidFill>
                  <a:latin typeface="+mj-lt"/>
                </a:rPr>
                <a:t>2</a:t>
              </a:r>
              <a:endParaRPr lang="fr-FR" sz="1100" dirty="0">
                <a:solidFill>
                  <a:srgbClr val="404040"/>
                </a:solidFill>
                <a:latin typeface="+mj-lt"/>
              </a:endParaRP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5791460" y="926104"/>
            <a:ext cx="1854946" cy="860262"/>
            <a:chOff x="5666231" y="926104"/>
            <a:chExt cx="1854946" cy="860262"/>
          </a:xfrm>
        </p:grpSpPr>
        <p:sp>
          <p:nvSpPr>
            <p:cNvPr id="7" name="ZoneTexte 6"/>
            <p:cNvSpPr txBox="1"/>
            <p:nvPr/>
          </p:nvSpPr>
          <p:spPr bwMode="auto">
            <a:xfrm>
              <a:off x="5666231" y="1324701"/>
              <a:ext cx="18549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marL="0" lvl="1" indent="0" algn="ctr" eaLnBrk="1" hangingPunct="1">
                <a:spcBef>
                  <a:spcPts val="600"/>
                </a:spcBef>
                <a:buClr>
                  <a:srgbClr val="4B91CD"/>
                </a:buClr>
                <a:buSzPct val="85000"/>
              </a:pPr>
              <a:r>
                <a:rPr lang="fr-FR" altLang="fr-FR" sz="1000" dirty="0">
                  <a:latin typeface="Source Sans Pro" panose="020B0503030403020204" pitchFamily="34" charset="0"/>
                </a:rPr>
                <a:t>Si besoin, </a:t>
              </a:r>
              <a:br>
                <a:rPr lang="fr-FR" altLang="fr-FR" sz="1000" dirty="0">
                  <a:latin typeface="Source Sans Pro" panose="020B0503030403020204" pitchFamily="34" charset="0"/>
                </a:rPr>
              </a:br>
              <a:r>
                <a:rPr lang="fr-FR" altLang="fr-FR" sz="1000" dirty="0">
                  <a:latin typeface="Source Sans Pro" panose="020B0503030403020204" pitchFamily="34" charset="0"/>
                </a:rPr>
                <a:t>il oriente son patient vers </a:t>
              </a:r>
              <a:br>
                <a:rPr lang="fr-FR" altLang="fr-FR" sz="1000" dirty="0">
                  <a:latin typeface="Source Sans Pro" panose="020B0503030403020204" pitchFamily="34" charset="0"/>
                </a:rPr>
              </a:br>
              <a:r>
                <a:rPr lang="fr-FR" altLang="fr-FR" sz="1000" dirty="0">
                  <a:latin typeface="Source Sans Pro" panose="020B0503030403020204" pitchFamily="34" charset="0"/>
                </a:rPr>
                <a:t>un médecin correspondant.  </a:t>
              </a:r>
              <a:endParaRPr lang="fr-FR" altLang="ja-JP" sz="1000" dirty="0">
                <a:latin typeface="Source Sans Pro" panose="020B0503030403020204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6317479" y="926104"/>
              <a:ext cx="55245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>
                <a:lnSpc>
                  <a:spcPct val="80000"/>
                </a:lnSpc>
              </a:pPr>
              <a:r>
                <a:rPr lang="fr-FR" sz="2800" b="1" dirty="0">
                  <a:solidFill>
                    <a:srgbClr val="027180"/>
                  </a:solidFill>
                  <a:latin typeface="+mj-lt"/>
                </a:rPr>
                <a:t>3</a:t>
              </a:r>
              <a:endParaRPr lang="fr-FR" sz="1100" dirty="0">
                <a:solidFill>
                  <a:srgbClr val="404040"/>
                </a:solidFill>
                <a:latin typeface="+mj-lt"/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233998" y="1914367"/>
            <a:ext cx="7344089" cy="309448"/>
            <a:chOff x="233998" y="2094271"/>
            <a:chExt cx="7344089" cy="353237"/>
          </a:xfrm>
        </p:grpSpPr>
        <p:sp>
          <p:nvSpPr>
            <p:cNvPr id="13" name="Rectangle 12"/>
            <p:cNvSpPr/>
            <p:nvPr/>
          </p:nvSpPr>
          <p:spPr>
            <a:xfrm>
              <a:off x="233998" y="2094271"/>
              <a:ext cx="7344089" cy="353237"/>
            </a:xfrm>
            <a:prstGeom prst="rect">
              <a:avLst/>
            </a:prstGeom>
            <a:solidFill>
              <a:srgbClr val="027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 bwMode="auto">
            <a:xfrm>
              <a:off x="233998" y="2160801"/>
              <a:ext cx="73440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b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FR" altLang="fr-FR" sz="8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En cas de non respect du parcours de soins, l’assuré doit assumer une baisse du taux de remboursement de la Sécurité sociale </a:t>
              </a:r>
              <a:br>
                <a:rPr lang="fr-FR" altLang="fr-FR" sz="8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</a:br>
              <a:r>
                <a:rPr lang="fr-FR" altLang="fr-FR" sz="8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que la complémentaire n'a pas le droit de compenser (sauf à perdre les avantages du contrat Responsable).</a:t>
              </a:r>
              <a:endParaRPr lang="fr-FR" altLang="fr-FR" sz="800" dirty="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 bwMode="auto">
          <a:xfrm>
            <a:off x="804773" y="2438367"/>
            <a:ext cx="2253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r>
              <a:rPr lang="fr-FR" altLang="fr-FR" sz="1000" b="1" dirty="0">
                <a:solidFill>
                  <a:srgbClr val="027180"/>
                </a:solidFill>
                <a:latin typeface="Source Sans Pro" panose="020B0503030403020204" pitchFamily="34" charset="0"/>
              </a:rPr>
              <a:t>Exceptions </a:t>
            </a:r>
            <a:r>
              <a:rPr lang="fr-FR" altLang="fr-FR" sz="1000" b="1">
                <a:solidFill>
                  <a:srgbClr val="027180"/>
                </a:solidFill>
                <a:latin typeface="Source Sans Pro" panose="020B0503030403020204" pitchFamily="34" charset="0"/>
              </a:rPr>
              <a:t>: </a:t>
            </a:r>
            <a:r>
              <a:rPr lang="fr-FR" altLang="fr-FR" sz="1000">
                <a:solidFill>
                  <a:srgbClr val="027180"/>
                </a:solidFill>
                <a:latin typeface="Source Sans Pro" panose="020B0503030403020204" pitchFamily="34" charset="0"/>
                <a:sym typeface="Wingdings" pitchFamily="2" charset="2"/>
              </a:rPr>
              <a:t>certains médecins </a:t>
            </a:r>
            <a:br>
              <a:rPr lang="fr-FR" altLang="fr-FR" sz="1000">
                <a:solidFill>
                  <a:srgbClr val="027180"/>
                </a:solidFill>
                <a:latin typeface="Source Sans Pro" panose="020B0503030403020204" pitchFamily="34" charset="0"/>
                <a:sym typeface="Wingdings" pitchFamily="2" charset="2"/>
              </a:rPr>
            </a:br>
            <a:r>
              <a:rPr lang="fr-FR" altLang="fr-FR" sz="1000">
                <a:solidFill>
                  <a:srgbClr val="027180"/>
                </a:solidFill>
                <a:latin typeface="Source Sans Pro" panose="020B0503030403020204" pitchFamily="34" charset="0"/>
                <a:sym typeface="Wingdings" pitchFamily="2" charset="2"/>
              </a:rPr>
              <a:t>peuvent </a:t>
            </a:r>
            <a:r>
              <a:rPr lang="fr-FR" altLang="fr-FR" sz="1000" dirty="0">
                <a:solidFill>
                  <a:srgbClr val="027180"/>
                </a:solidFill>
                <a:latin typeface="Source Sans Pro" panose="020B0503030403020204" pitchFamily="34" charset="0"/>
                <a:sym typeface="Wingdings" pitchFamily="2" charset="2"/>
              </a:rPr>
              <a:t>être consultés directement</a:t>
            </a:r>
          </a:p>
        </p:txBody>
      </p:sp>
      <p:sp>
        <p:nvSpPr>
          <p:cNvPr id="15" name="ZoneTexte 14"/>
          <p:cNvSpPr txBox="1"/>
          <p:nvPr/>
        </p:nvSpPr>
        <p:spPr bwMode="auto">
          <a:xfrm>
            <a:off x="3696929" y="2523006"/>
            <a:ext cx="282185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tabLst>
                <a:tab pos="444500" algn="l"/>
                <a:tab pos="533400" algn="l"/>
              </a:tabLst>
            </a:pPr>
            <a:r>
              <a:rPr lang="fr-FR" altLang="fr-FR" sz="1000" b="1" dirty="0">
                <a:solidFill>
                  <a:srgbClr val="027180"/>
                </a:solidFill>
                <a:latin typeface="Source Sans Pro" charset="0"/>
                <a:ea typeface="Source Sans Pro" charset="0"/>
                <a:cs typeface="Source Sans Pro" charset="0"/>
              </a:rPr>
              <a:t>Comment déclarer un médecin traitant ?</a:t>
            </a:r>
          </a:p>
        </p:txBody>
      </p:sp>
      <p:sp>
        <p:nvSpPr>
          <p:cNvPr id="16" name="ZoneTexte 15"/>
          <p:cNvSpPr txBox="1"/>
          <p:nvPr/>
        </p:nvSpPr>
        <p:spPr bwMode="auto">
          <a:xfrm>
            <a:off x="739325" y="2814203"/>
            <a:ext cx="21118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72000" indent="-72000">
              <a:spcBef>
                <a:spcPts val="0"/>
              </a:spcBef>
              <a:buFont typeface="Arial" charset="0"/>
              <a:buChar char="•"/>
              <a:tabLst>
                <a:tab pos="444500" algn="l"/>
                <a:tab pos="533400" algn="l"/>
              </a:tabLst>
            </a:pPr>
            <a:r>
              <a:rPr lang="fr-FR" altLang="fr-FR" sz="1000" dirty="0">
                <a:latin typeface="Source Sans Pro" panose="020B0503030403020204" pitchFamily="34" charset="0"/>
                <a:sym typeface="Wingdings" pitchFamily="2" charset="2"/>
              </a:rPr>
              <a:t>Chirurgien-dentiste, gynécologue, ophtalmologue et stomatologue.</a:t>
            </a:r>
          </a:p>
          <a:p>
            <a:pPr marL="72000" indent="-72000">
              <a:spcBef>
                <a:spcPts val="0"/>
              </a:spcBef>
              <a:buFont typeface="Arial" charset="0"/>
              <a:buChar char="•"/>
              <a:tabLst>
                <a:tab pos="444500" algn="l"/>
                <a:tab pos="533400" algn="l"/>
              </a:tabLst>
            </a:pPr>
            <a:endParaRPr lang="fr-FR" altLang="fr-FR" sz="500" dirty="0">
              <a:latin typeface="Source Sans Pro" panose="020B0503030403020204" pitchFamily="34" charset="0"/>
              <a:sym typeface="Wingdings" pitchFamily="2" charset="2"/>
            </a:endParaRPr>
          </a:p>
          <a:p>
            <a:pPr marL="72000" indent="-72000">
              <a:spcBef>
                <a:spcPts val="0"/>
              </a:spcBef>
              <a:buFont typeface="Arial" charset="0"/>
              <a:buChar char="•"/>
              <a:tabLst>
                <a:tab pos="444500" algn="l"/>
                <a:tab pos="533400" algn="l"/>
              </a:tabLst>
            </a:pPr>
            <a:r>
              <a:rPr lang="fr-FR" altLang="fr-FR" sz="1000" dirty="0">
                <a:latin typeface="Source Sans Pro" panose="020B0503030403020204" pitchFamily="34" charset="0"/>
              </a:rPr>
              <a:t>Psychiatre et neuropsychiatre </a:t>
            </a:r>
            <a:br>
              <a:rPr lang="fr-FR" altLang="fr-FR" sz="1000" dirty="0">
                <a:latin typeface="Source Sans Pro" panose="020B0503030403020204" pitchFamily="34" charset="0"/>
              </a:rPr>
            </a:br>
            <a:r>
              <a:rPr lang="fr-FR" altLang="fr-FR" sz="1000" dirty="0">
                <a:latin typeface="Source Sans Pro" panose="020B0503030403020204" pitchFamily="34" charset="0"/>
              </a:rPr>
              <a:t>pour les moins de 26 ans.</a:t>
            </a:r>
          </a:p>
          <a:p>
            <a:pPr marL="72000" indent="-72000">
              <a:spcBef>
                <a:spcPts val="0"/>
              </a:spcBef>
              <a:buFont typeface="Arial" charset="0"/>
              <a:buChar char="•"/>
              <a:tabLst>
                <a:tab pos="444500" algn="l"/>
                <a:tab pos="533400" algn="l"/>
              </a:tabLst>
            </a:pPr>
            <a:endParaRPr lang="fr-FR" altLang="fr-FR" sz="500" dirty="0">
              <a:latin typeface="Source Sans Pro" panose="020B0503030403020204" pitchFamily="34" charset="0"/>
            </a:endParaRPr>
          </a:p>
          <a:p>
            <a:pPr marL="72000" indent="-72000">
              <a:spcBef>
                <a:spcPts val="0"/>
              </a:spcBef>
              <a:buFont typeface="Arial" charset="0"/>
              <a:buChar char="•"/>
              <a:tabLst>
                <a:tab pos="444500" algn="l"/>
                <a:tab pos="533400" algn="l"/>
              </a:tabLst>
            </a:pPr>
            <a:r>
              <a:rPr lang="fr-FR" altLang="fr-FR" sz="1000" dirty="0">
                <a:latin typeface="Source Sans Pro" panose="020B0503030403020204" pitchFamily="34" charset="0"/>
              </a:rPr>
              <a:t>Tous les médecins en cas d’</a:t>
            </a:r>
            <a:r>
              <a:rPr lang="fr-FR" altLang="ja-JP" sz="1000" dirty="0">
                <a:latin typeface="Source Sans Pro" panose="020B0503030403020204" pitchFamily="34" charset="0"/>
              </a:rPr>
              <a:t>urgence </a:t>
            </a:r>
            <a:br>
              <a:rPr lang="fr-FR" altLang="ja-JP" sz="1000" dirty="0">
                <a:latin typeface="Source Sans Pro" panose="020B0503030403020204" pitchFamily="34" charset="0"/>
              </a:rPr>
            </a:br>
            <a:r>
              <a:rPr lang="fr-FR" altLang="ja-JP" sz="1000" dirty="0">
                <a:latin typeface="Source Sans Pro" panose="020B0503030403020204" pitchFamily="34" charset="0"/>
              </a:rPr>
              <a:t>et d’éloignement.</a:t>
            </a:r>
          </a:p>
        </p:txBody>
      </p:sp>
      <p:sp>
        <p:nvSpPr>
          <p:cNvPr id="17" name="ZoneTexte 16"/>
          <p:cNvSpPr txBox="1"/>
          <p:nvPr/>
        </p:nvSpPr>
        <p:spPr bwMode="auto">
          <a:xfrm>
            <a:off x="3696929" y="2844981"/>
            <a:ext cx="3881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144000" indent="-144000">
              <a:buAutoNum type="arabicPeriod"/>
            </a:pPr>
            <a:r>
              <a:rPr lang="fr-FR" sz="1000" dirty="0">
                <a:latin typeface="Source Sans Pro" charset="0"/>
                <a:ea typeface="Source Sans Pro" charset="0"/>
                <a:cs typeface="Source Sans Pro" charset="0"/>
              </a:rPr>
              <a:t>Cette déclaration peut s'effectuer en ligne si le médecin vous le propose et avec votre accord.</a:t>
            </a:r>
            <a:br>
              <a:rPr lang="fr-FR" sz="1000" dirty="0">
                <a:latin typeface="Source Sans Pro" charset="0"/>
                <a:ea typeface="Source Sans Pro" charset="0"/>
                <a:cs typeface="Source Sans Pro" charset="0"/>
              </a:rPr>
            </a:br>
            <a:endParaRPr lang="fr-FR" sz="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144000" indent="-144000">
              <a:buFontTx/>
              <a:buAutoNum type="arabicPeriod"/>
            </a:pPr>
            <a:r>
              <a:rPr lang="fr-FR" sz="1000" dirty="0">
                <a:latin typeface="Source Sans Pro" charset="0"/>
                <a:ea typeface="Source Sans Pro" charset="0"/>
                <a:cs typeface="Source Sans Pro" charset="0"/>
              </a:rPr>
              <a:t>Lors d'une consultation et sur présentation de votre carte Vitale, le médecin choisi comme médecin traitant fait la déclaration en ligne et la télétransmet directement à votre caisse d'Assurance Maladie.</a:t>
            </a:r>
            <a:br>
              <a:rPr lang="fr-FR" sz="1000" dirty="0">
                <a:latin typeface="Source Sans Pro" charset="0"/>
                <a:ea typeface="Source Sans Pro" charset="0"/>
                <a:cs typeface="Source Sans Pro" charset="0"/>
              </a:rPr>
            </a:br>
            <a:endParaRPr lang="fr-FR" sz="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144000" indent="-144000">
              <a:buFontTx/>
              <a:buAutoNum type="arabicPeriod"/>
            </a:pPr>
            <a: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  <a:t>A tout moment vous pouvez </a:t>
            </a:r>
            <a:r>
              <a:rPr lang="fr-FR" altLang="ja-JP" sz="1000" dirty="0">
                <a:latin typeface="Source Sans Pro" charset="0"/>
                <a:ea typeface="Source Sans Pro" charset="0"/>
                <a:cs typeface="Source Sans Pro" charset="0"/>
              </a:rPr>
              <a:t>changer de médecin traitant</a:t>
            </a:r>
            <a:r>
              <a:rPr lang="fr-FR" altLang="ja-JP" sz="1000" dirty="0">
                <a:solidFill>
                  <a:schemeClr val="accent2"/>
                </a:solidFill>
                <a:latin typeface="Source Sans Pro" charset="0"/>
                <a:ea typeface="Source Sans Pro" charset="0"/>
                <a:cs typeface="Source Sans Pro" charset="0"/>
              </a:rPr>
              <a:t> .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203" y="2328730"/>
            <a:ext cx="527050" cy="5270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75" y="2328730"/>
            <a:ext cx="527050" cy="527050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2980709" y="2431632"/>
            <a:ext cx="0" cy="1521644"/>
          </a:xfrm>
          <a:prstGeom prst="line">
            <a:avLst/>
          </a:prstGeom>
          <a:ln>
            <a:solidFill>
              <a:srgbClr val="0000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21C8B5-27AF-4E59-A233-1CD5D316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387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Pharmacie </a:t>
            </a:r>
            <a:r>
              <a:rPr lang="mr-IN" dirty="0"/>
              <a:t>–</a:t>
            </a:r>
            <a:r>
              <a:rPr lang="fr-FR" dirty="0"/>
              <a:t> Comprendre les remboursements</a:t>
            </a:r>
          </a:p>
        </p:txBody>
      </p:sp>
      <p:sp>
        <p:nvSpPr>
          <p:cNvPr id="27" name="ZoneTexte 26"/>
          <p:cNvSpPr txBox="1"/>
          <p:nvPr/>
        </p:nvSpPr>
        <p:spPr bwMode="auto">
          <a:xfrm>
            <a:off x="523766" y="1406578"/>
            <a:ext cx="2268595" cy="22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0" lvl="1" indent="0" eaLnBrk="1" hangingPunct="1">
              <a:spcBef>
                <a:spcPts val="800"/>
              </a:spcBef>
              <a:buClr>
                <a:srgbClr val="F04123"/>
              </a:buClr>
              <a:buSzPct val="80000"/>
            </a:pPr>
            <a:r>
              <a:rPr lang="fr-FR" altLang="fr-FR" sz="1000" b="1" dirty="0"/>
              <a:t>L’A</a:t>
            </a:r>
            <a:r>
              <a:rPr lang="fr-FR" altLang="ja-JP" sz="1000" b="1" dirty="0"/>
              <a:t>ssurance Maladie rembourse uniquement les médicaments </a:t>
            </a:r>
            <a:r>
              <a:rPr lang="fr-FR" altLang="ja-JP" sz="1000" dirty="0">
                <a:solidFill>
                  <a:srgbClr val="1C1C1C"/>
                </a:solidFill>
              </a:rPr>
              <a:t>délivrés </a:t>
            </a:r>
            <a:br>
              <a:rPr lang="fr-FR" altLang="ja-JP" sz="1000" dirty="0">
                <a:solidFill>
                  <a:srgbClr val="1C1C1C"/>
                </a:solidFill>
              </a:rPr>
            </a:br>
            <a:r>
              <a:rPr lang="fr-FR" altLang="ja-JP" sz="1000" dirty="0">
                <a:solidFill>
                  <a:srgbClr val="1C1C1C"/>
                </a:solidFill>
              </a:rPr>
              <a:t>sur prescription médicale et figurant </a:t>
            </a:r>
            <a:br>
              <a:rPr lang="fr-FR" altLang="ja-JP" sz="1000" dirty="0">
                <a:solidFill>
                  <a:srgbClr val="1C1C1C"/>
                </a:solidFill>
              </a:rPr>
            </a:br>
            <a:r>
              <a:rPr lang="fr-FR" altLang="ja-JP" sz="1000" dirty="0">
                <a:solidFill>
                  <a:srgbClr val="1C1C1C"/>
                </a:solidFill>
              </a:rPr>
              <a:t>sur </a:t>
            </a:r>
            <a:r>
              <a:rPr lang="fr-FR" altLang="ja-JP" sz="1000" dirty="0"/>
              <a:t>la </a:t>
            </a:r>
            <a:r>
              <a:rPr lang="fr-FR" altLang="ja-JP" sz="1000" b="1" dirty="0"/>
              <a:t>liste des médicaments remboursables aux assurés sociaux</a:t>
            </a:r>
            <a:r>
              <a:rPr lang="fr-FR" altLang="ja-JP" sz="1000" dirty="0"/>
              <a:t>.</a:t>
            </a:r>
          </a:p>
          <a:p>
            <a:pPr marL="0" lvl="1" indent="0" eaLnBrk="1" hangingPunct="1">
              <a:spcBef>
                <a:spcPts val="800"/>
              </a:spcBef>
              <a:buClr>
                <a:srgbClr val="F04123"/>
              </a:buClr>
              <a:buSzPct val="80000"/>
            </a:pPr>
            <a:endParaRPr lang="fr-FR" altLang="ja-JP" sz="1000" dirty="0"/>
          </a:p>
          <a:p>
            <a:pPr marL="0" lvl="1" indent="0" eaLnBrk="1" hangingPunct="1">
              <a:spcBef>
                <a:spcPts val="800"/>
              </a:spcBef>
              <a:buClr>
                <a:srgbClr val="F04123"/>
              </a:buClr>
              <a:buSzPct val="80000"/>
            </a:pPr>
            <a:endParaRPr lang="fr-FR" altLang="ja-JP" sz="1000" dirty="0"/>
          </a:p>
          <a:p>
            <a:pPr marL="0" lvl="1" indent="0" eaLnBrk="1" hangingPunct="1">
              <a:spcBef>
                <a:spcPts val="800"/>
              </a:spcBef>
              <a:buClr>
                <a:srgbClr val="F04123"/>
              </a:buClr>
              <a:buSzPct val="80000"/>
            </a:pPr>
            <a:endParaRPr lang="fr-FR" altLang="ja-JP" sz="1000" dirty="0"/>
          </a:p>
          <a:p>
            <a:pPr marL="0" lvl="1" indent="0" eaLnBrk="1" hangingPunct="1">
              <a:spcBef>
                <a:spcPts val="800"/>
              </a:spcBef>
              <a:buClr>
                <a:srgbClr val="F04123"/>
              </a:buClr>
              <a:buSzPct val="80000"/>
            </a:pPr>
            <a:r>
              <a:rPr lang="fr-FR" altLang="fr-FR" sz="1000" dirty="0">
                <a:solidFill>
                  <a:srgbClr val="1C1C1C"/>
                </a:solidFill>
              </a:rPr>
              <a:t>L’A</a:t>
            </a:r>
            <a:r>
              <a:rPr lang="fr-FR" altLang="ja-JP" sz="1000" dirty="0">
                <a:solidFill>
                  <a:srgbClr val="1C1C1C"/>
                </a:solidFill>
              </a:rPr>
              <a:t>ssurance Maladie définit un taux </a:t>
            </a:r>
            <a:br>
              <a:rPr lang="fr-FR" altLang="ja-JP" sz="1000" dirty="0">
                <a:solidFill>
                  <a:srgbClr val="1C1C1C"/>
                </a:solidFill>
              </a:rPr>
            </a:br>
            <a:r>
              <a:rPr lang="fr-FR" altLang="ja-JP" sz="1000" dirty="0">
                <a:solidFill>
                  <a:srgbClr val="1C1C1C"/>
                </a:solidFill>
              </a:rPr>
              <a:t>de remboursement pour les médicaments en fonction de la notion </a:t>
            </a:r>
            <a:br>
              <a:rPr lang="fr-FR" altLang="ja-JP" sz="1000" dirty="0">
                <a:solidFill>
                  <a:srgbClr val="1C1C1C"/>
                </a:solidFill>
              </a:rPr>
            </a:br>
            <a:r>
              <a:rPr lang="fr-FR" altLang="ja-JP" sz="1000" dirty="0">
                <a:solidFill>
                  <a:srgbClr val="1C1C1C"/>
                </a:solidFill>
              </a:rPr>
              <a:t>de </a:t>
            </a:r>
            <a:r>
              <a:rPr lang="fr-FR" altLang="ja-JP" sz="1000" b="1" dirty="0"/>
              <a:t>« service médical rendu ».</a:t>
            </a:r>
            <a:endParaRPr lang="fr-FR" altLang="fr-FR" sz="1000" b="1" dirty="0">
              <a:solidFill>
                <a:srgbClr val="103184"/>
              </a:solidFill>
            </a:endParaRPr>
          </a:p>
        </p:txBody>
      </p:sp>
      <p:grpSp>
        <p:nvGrpSpPr>
          <p:cNvPr id="34" name="Grouper 33"/>
          <p:cNvGrpSpPr/>
          <p:nvPr/>
        </p:nvGrpSpPr>
        <p:grpSpPr>
          <a:xfrm>
            <a:off x="3107398" y="1374941"/>
            <a:ext cx="4032000" cy="540000"/>
            <a:chOff x="1645025" y="1385696"/>
            <a:chExt cx="4032000" cy="540000"/>
          </a:xfrm>
        </p:grpSpPr>
        <p:sp>
          <p:nvSpPr>
            <p:cNvPr id="8" name="Rectangle à coins arrondis 7"/>
            <p:cNvSpPr/>
            <p:nvPr/>
          </p:nvSpPr>
          <p:spPr bwMode="auto">
            <a:xfrm>
              <a:off x="1645025" y="1385696"/>
              <a:ext cx="4032000" cy="540000"/>
            </a:xfrm>
            <a:prstGeom prst="roundRect">
              <a:avLst/>
            </a:prstGeom>
            <a:solidFill>
              <a:srgbClr val="027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prstClr val="white"/>
                  </a:solidFill>
                </a:rPr>
                <a:t>   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208922" y="1455641"/>
              <a:ext cx="22283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Service médical rendu majeur</a:t>
              </a:r>
              <a:br>
                <a:rPr lang="fr-FR" altLang="fr-FR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fr-FR" altLang="fr-FR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Remboursés à 65 %</a:t>
              </a:r>
            </a:p>
          </p:txBody>
        </p:sp>
        <p:grpSp>
          <p:nvGrpSpPr>
            <p:cNvPr id="28" name="Grouper 27"/>
            <p:cNvGrpSpPr/>
            <p:nvPr/>
          </p:nvGrpSpPr>
          <p:grpSpPr>
            <a:xfrm>
              <a:off x="1744984" y="1475696"/>
              <a:ext cx="1440000" cy="360000"/>
              <a:chOff x="1695824" y="1473009"/>
              <a:chExt cx="1440000" cy="360000"/>
            </a:xfrm>
          </p:grpSpPr>
          <p:sp>
            <p:nvSpPr>
              <p:cNvPr id="9" name="Rectangle à coins arrondis 34"/>
              <p:cNvSpPr>
                <a:spLocks noChangeArrowheads="1"/>
              </p:cNvSpPr>
              <p:nvPr/>
            </p:nvSpPr>
            <p:spPr bwMode="auto">
              <a:xfrm>
                <a:off x="1695824" y="1473009"/>
                <a:ext cx="1440000" cy="360000"/>
              </a:xfrm>
              <a:prstGeom prst="roundRect">
                <a:avLst>
                  <a:gd name="adj" fmla="val 16667"/>
                </a:avLst>
              </a:prstGeom>
              <a:solidFill>
                <a:srgbClr val="F8F8F8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91C8EB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1695824" y="1529899"/>
                <a:ext cx="14400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fr-FR" sz="1000" b="1" dirty="0">
                    <a:latin typeface="Source Sans Pro" charset="0"/>
                    <a:ea typeface="Source Sans Pro" charset="0"/>
                    <a:cs typeface="Source Sans Pro" charset="0"/>
                  </a:rPr>
                  <a:t>Ex-vignette blanche</a:t>
                </a:r>
              </a:p>
            </p:txBody>
          </p:sp>
        </p:grpSp>
      </p:grpSp>
      <p:grpSp>
        <p:nvGrpSpPr>
          <p:cNvPr id="36" name="Grouper 35"/>
          <p:cNvGrpSpPr/>
          <p:nvPr/>
        </p:nvGrpSpPr>
        <p:grpSpPr>
          <a:xfrm>
            <a:off x="3107398" y="2615243"/>
            <a:ext cx="4032000" cy="540000"/>
            <a:chOff x="1645025" y="2763646"/>
            <a:chExt cx="4032000" cy="540000"/>
          </a:xfrm>
        </p:grpSpPr>
        <p:sp>
          <p:nvSpPr>
            <p:cNvPr id="11" name="Rectangle à coins arrondis 10"/>
            <p:cNvSpPr/>
            <p:nvPr/>
          </p:nvSpPr>
          <p:spPr bwMode="auto">
            <a:xfrm>
              <a:off x="1645025" y="2763646"/>
              <a:ext cx="4032000" cy="540000"/>
            </a:xfrm>
            <a:prstGeom prst="roundRect">
              <a:avLst/>
            </a:prstGeom>
            <a:solidFill>
              <a:srgbClr val="027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prstClr val="white"/>
                  </a:solidFill>
                </a:rPr>
                <a:t>   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3237497" y="2833591"/>
              <a:ext cx="23078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Service médical rendu faible</a:t>
              </a:r>
              <a:br>
                <a:rPr lang="fr-FR" altLang="fr-FR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fr-FR" altLang="fr-FR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Remboursés à 15 %</a:t>
              </a:r>
            </a:p>
          </p:txBody>
        </p:sp>
        <p:grpSp>
          <p:nvGrpSpPr>
            <p:cNvPr id="31" name="Grouper 30"/>
            <p:cNvGrpSpPr/>
            <p:nvPr/>
          </p:nvGrpSpPr>
          <p:grpSpPr>
            <a:xfrm>
              <a:off x="1744984" y="2853646"/>
              <a:ext cx="1440000" cy="360000"/>
              <a:chOff x="1695824" y="2830322"/>
              <a:chExt cx="1440000" cy="360000"/>
            </a:xfrm>
          </p:grpSpPr>
          <p:sp>
            <p:nvSpPr>
              <p:cNvPr id="20" name="Rectangle à coins arrondis 30"/>
              <p:cNvSpPr>
                <a:spLocks noChangeArrowheads="1"/>
              </p:cNvSpPr>
              <p:nvPr/>
            </p:nvSpPr>
            <p:spPr bwMode="auto">
              <a:xfrm>
                <a:off x="1695824" y="2830322"/>
                <a:ext cx="1440000" cy="3600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9500"/>
                  </a:gs>
                  <a:gs pos="20000">
                    <a:srgbClr val="FF9400"/>
                  </a:gs>
                  <a:gs pos="100000">
                    <a:srgbClr val="D27000"/>
                  </a:gs>
                </a:gsLst>
                <a:lin ang="5400000"/>
              </a:gradFill>
              <a:ln w="9525">
                <a:solidFill>
                  <a:srgbClr val="FA9318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91C8EB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1695824" y="2887212"/>
                <a:ext cx="14400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fr-FR" sz="1000" b="1" dirty="0">
                    <a:solidFill>
                      <a:srgbClr val="F9F9F8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Ex-vignette orange</a:t>
                </a:r>
              </a:p>
            </p:txBody>
          </p:sp>
        </p:grpSp>
      </p:grpSp>
      <p:grpSp>
        <p:nvGrpSpPr>
          <p:cNvPr id="35" name="Grouper 34"/>
          <p:cNvGrpSpPr/>
          <p:nvPr/>
        </p:nvGrpSpPr>
        <p:grpSpPr>
          <a:xfrm>
            <a:off x="3107398" y="1995092"/>
            <a:ext cx="4032000" cy="540000"/>
            <a:chOff x="1645025" y="2074671"/>
            <a:chExt cx="4032000" cy="540000"/>
          </a:xfrm>
        </p:grpSpPr>
        <p:sp>
          <p:nvSpPr>
            <p:cNvPr id="10" name="Rectangle à coins arrondis 9"/>
            <p:cNvSpPr/>
            <p:nvPr/>
          </p:nvSpPr>
          <p:spPr bwMode="auto">
            <a:xfrm>
              <a:off x="1645025" y="2074671"/>
              <a:ext cx="4032000" cy="540000"/>
            </a:xfrm>
            <a:prstGeom prst="roundRect">
              <a:avLst/>
            </a:prstGeom>
            <a:solidFill>
              <a:srgbClr val="027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prstClr val="white"/>
                  </a:solidFill>
                </a:rPr>
                <a:t>   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3237497" y="2144616"/>
              <a:ext cx="23078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Service médical rendu modéré</a:t>
              </a:r>
              <a:br>
                <a:rPr lang="fr-FR" altLang="fr-FR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fr-FR" altLang="fr-FR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Remboursés à 30 %</a:t>
              </a:r>
            </a:p>
          </p:txBody>
        </p:sp>
        <p:grpSp>
          <p:nvGrpSpPr>
            <p:cNvPr id="30" name="Grouper 29"/>
            <p:cNvGrpSpPr/>
            <p:nvPr/>
          </p:nvGrpSpPr>
          <p:grpSpPr>
            <a:xfrm>
              <a:off x="1744984" y="2164671"/>
              <a:ext cx="1440000" cy="360000"/>
              <a:chOff x="1695824" y="2160397"/>
              <a:chExt cx="1440000" cy="360000"/>
            </a:xfrm>
          </p:grpSpPr>
          <p:sp>
            <p:nvSpPr>
              <p:cNvPr id="23" name="Rectangle à coins arrondis 31"/>
              <p:cNvSpPr>
                <a:spLocks noChangeArrowheads="1"/>
              </p:cNvSpPr>
              <p:nvPr/>
            </p:nvSpPr>
            <p:spPr bwMode="auto">
              <a:xfrm>
                <a:off x="1695824" y="2160397"/>
                <a:ext cx="1440000" cy="360000"/>
              </a:xfrm>
              <a:prstGeom prst="roundRect">
                <a:avLst>
                  <a:gd name="adj" fmla="val 16667"/>
                </a:avLst>
              </a:prstGeom>
              <a:solidFill>
                <a:srgbClr val="103184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91C8EB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1695824" y="2217287"/>
                <a:ext cx="14400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fr-FR" sz="1000" b="1" dirty="0">
                    <a:solidFill>
                      <a:srgbClr val="F8F8F8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Ex-vignette bleue</a:t>
                </a:r>
              </a:p>
            </p:txBody>
          </p:sp>
        </p:grpSp>
      </p:grpSp>
      <p:grpSp>
        <p:nvGrpSpPr>
          <p:cNvPr id="33" name="Grouper 32"/>
          <p:cNvGrpSpPr/>
          <p:nvPr/>
        </p:nvGrpSpPr>
        <p:grpSpPr>
          <a:xfrm>
            <a:off x="3107398" y="762728"/>
            <a:ext cx="4032000" cy="540000"/>
            <a:chOff x="1645025" y="704659"/>
            <a:chExt cx="4032000" cy="540000"/>
          </a:xfrm>
        </p:grpSpPr>
        <p:sp>
          <p:nvSpPr>
            <p:cNvPr id="12" name="Rectangle à coins arrondis 11"/>
            <p:cNvSpPr/>
            <p:nvPr/>
          </p:nvSpPr>
          <p:spPr bwMode="auto">
            <a:xfrm>
              <a:off x="1645025" y="704659"/>
              <a:ext cx="4032000" cy="540000"/>
            </a:xfrm>
            <a:prstGeom prst="roundRect">
              <a:avLst/>
            </a:prstGeom>
            <a:solidFill>
              <a:srgbClr val="027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prstClr val="white"/>
                  </a:solidFill>
                </a:rPr>
                <a:t>   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3208922" y="774604"/>
              <a:ext cx="2468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Médicaments irremplaçables et coûteux</a:t>
              </a:r>
              <a:br>
                <a:rPr lang="fr-FR" altLang="fr-FR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fr-FR" altLang="fr-FR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Remboursés à 100 %</a:t>
              </a:r>
            </a:p>
          </p:txBody>
        </p:sp>
        <p:grpSp>
          <p:nvGrpSpPr>
            <p:cNvPr id="29" name="Grouper 28"/>
            <p:cNvGrpSpPr/>
            <p:nvPr/>
          </p:nvGrpSpPr>
          <p:grpSpPr>
            <a:xfrm>
              <a:off x="1744984" y="794659"/>
              <a:ext cx="1440000" cy="400110"/>
              <a:chOff x="1695824" y="820151"/>
              <a:chExt cx="1440000" cy="400110"/>
            </a:xfrm>
          </p:grpSpPr>
          <p:sp>
            <p:nvSpPr>
              <p:cNvPr id="13" name="Rectangle à coins arrondis 2"/>
              <p:cNvSpPr>
                <a:spLocks noChangeArrowheads="1"/>
              </p:cNvSpPr>
              <p:nvPr/>
            </p:nvSpPr>
            <p:spPr bwMode="auto">
              <a:xfrm>
                <a:off x="1695824" y="820151"/>
                <a:ext cx="1440000" cy="360000"/>
              </a:xfrm>
              <a:prstGeom prst="roundRect">
                <a:avLst>
                  <a:gd name="adj" fmla="val 16667"/>
                </a:avLst>
              </a:prstGeom>
              <a:solidFill>
                <a:srgbClr val="F8F8F8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91C8EB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1695824" y="820151"/>
                <a:ext cx="1440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ts val="1200"/>
                  </a:lnSpc>
                </a:pPr>
                <a:r>
                  <a:rPr lang="fr-FR" altLang="fr-FR" sz="1000" b="1" dirty="0">
                    <a:latin typeface="Source Sans Pro" charset="0"/>
                    <a:ea typeface="Source Sans Pro" charset="0"/>
                    <a:cs typeface="Source Sans Pro" charset="0"/>
                  </a:rPr>
                  <a:t>Ex-vignette blanche barrée</a:t>
                </a:r>
              </a:p>
            </p:txBody>
          </p:sp>
        </p:grpSp>
      </p:grpSp>
      <p:grpSp>
        <p:nvGrpSpPr>
          <p:cNvPr id="37" name="Grouper 36"/>
          <p:cNvGrpSpPr/>
          <p:nvPr/>
        </p:nvGrpSpPr>
        <p:grpSpPr>
          <a:xfrm>
            <a:off x="3107398" y="3233013"/>
            <a:ext cx="4032000" cy="540000"/>
            <a:chOff x="1645025" y="3450240"/>
            <a:chExt cx="4032000" cy="540000"/>
          </a:xfrm>
        </p:grpSpPr>
        <p:sp>
          <p:nvSpPr>
            <p:cNvPr id="7" name="Rectangle à coins arrondis 6"/>
            <p:cNvSpPr/>
            <p:nvPr/>
          </p:nvSpPr>
          <p:spPr bwMode="auto">
            <a:xfrm>
              <a:off x="1645025" y="3450240"/>
              <a:ext cx="4032000" cy="540000"/>
            </a:xfrm>
            <a:prstGeom prst="roundRect">
              <a:avLst/>
            </a:prstGeom>
            <a:solidFill>
              <a:srgbClr val="027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prstClr val="white"/>
                  </a:solidFill>
                </a:rPr>
                <a:t>   </a:t>
              </a:r>
            </a:p>
          </p:txBody>
        </p:sp>
        <p:sp>
          <p:nvSpPr>
            <p:cNvPr id="22" name="Text Box 44"/>
            <p:cNvSpPr txBox="1">
              <a:spLocks noChangeArrowheads="1"/>
            </p:cNvSpPr>
            <p:nvPr/>
          </p:nvSpPr>
          <p:spPr bwMode="auto">
            <a:xfrm>
              <a:off x="3237497" y="3520185"/>
              <a:ext cx="23078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0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Remboursés à 65 % </a:t>
              </a:r>
              <a:r>
                <a:rPr lang="fr-FR" altLang="fr-FR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(pour les </a:t>
              </a:r>
              <a:r>
                <a:rPr lang="fr-FR" altLang="fr-FR" sz="100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vaccins </a:t>
              </a:r>
              <a:br>
                <a:rPr lang="fr-FR" altLang="fr-FR" sz="100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fr-FR" altLang="fr-FR" sz="100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pris en </a:t>
              </a:r>
              <a:r>
                <a:rPr lang="fr-FR" altLang="fr-FR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charge par l’</a:t>
              </a:r>
              <a:r>
                <a:rPr lang="fr-FR" altLang="ja-JP" sz="1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Assurance Maladie)</a:t>
              </a:r>
              <a:endParaRPr lang="fr-FR" altLang="fr-FR" sz="10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grpSp>
          <p:nvGrpSpPr>
            <p:cNvPr id="32" name="Grouper 31"/>
            <p:cNvGrpSpPr/>
            <p:nvPr/>
          </p:nvGrpSpPr>
          <p:grpSpPr>
            <a:xfrm>
              <a:off x="1744984" y="3540240"/>
              <a:ext cx="1440000" cy="360000"/>
              <a:chOff x="1732337" y="3531076"/>
              <a:chExt cx="1440000" cy="360000"/>
            </a:xfrm>
          </p:grpSpPr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1732337" y="3587966"/>
                <a:ext cx="14400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fr-FR" sz="1000" b="1" dirty="0">
                    <a:solidFill>
                      <a:srgbClr val="F9F9F8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vaccins</a:t>
                </a:r>
              </a:p>
            </p:txBody>
          </p:sp>
          <p:sp>
            <p:nvSpPr>
              <p:cNvPr id="26" name="Rectangle à coins arrondis 31"/>
              <p:cNvSpPr>
                <a:spLocks noChangeArrowheads="1"/>
              </p:cNvSpPr>
              <p:nvPr/>
            </p:nvSpPr>
            <p:spPr bwMode="auto">
              <a:xfrm>
                <a:off x="1732337" y="3531076"/>
                <a:ext cx="1440000" cy="360000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91C8EB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70" y="766589"/>
            <a:ext cx="632460" cy="63246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70" y="2408286"/>
            <a:ext cx="632460" cy="63246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7F5837-9A63-4535-969A-0E7B235D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382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Soins courants - Comprendre les remboursements</a:t>
            </a:r>
          </a:p>
        </p:txBody>
      </p:sp>
      <p:sp>
        <p:nvSpPr>
          <p:cNvPr id="3" name="ZoneTexte 2"/>
          <p:cNvSpPr txBox="1"/>
          <p:nvPr/>
        </p:nvSpPr>
        <p:spPr bwMode="auto">
          <a:xfrm>
            <a:off x="390524" y="721636"/>
            <a:ext cx="71875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eaLnBrk="1" hangingPunct="1"/>
            <a:r>
              <a:rPr lang="fr-FR" sz="1000" dirty="0">
                <a:latin typeface="Source Sans Pro" panose="020B0503030403020204" pitchFamily="34" charset="0"/>
                <a:cs typeface="Arial" pitchFamily="34" charset="0"/>
              </a:rPr>
              <a:t>Les honoraires des médecins varient </a:t>
            </a:r>
            <a:r>
              <a:rPr lang="fr-FR" sz="1000" b="1" dirty="0">
                <a:latin typeface="Source Sans Pro" panose="020B0503030403020204" pitchFamily="34" charset="0"/>
                <a:cs typeface="Arial" pitchFamily="34" charset="0"/>
              </a:rPr>
              <a:t>selon leur secteur d’appartenance. La base de remboursement dépend de l'adhésion ou non du médecin à un Dispositif de Pratique Tarifaire Maitrisée (DPTAM). </a:t>
            </a:r>
            <a:r>
              <a:rPr lang="fr-FR" sz="1000" dirty="0">
                <a:latin typeface="Source Sans Pro" panose="020B0503030403020204" pitchFamily="34" charset="0"/>
                <a:cs typeface="Arial" pitchFamily="34" charset="0"/>
              </a:rPr>
              <a:t>Votre complémentaire santé n'a pas le droit de vous rembourser au delà d'un certain montant si votre médecin n'a pas adhéré au DPTAM. </a:t>
            </a:r>
            <a:r>
              <a:rPr lang="fr-FR" sz="1000" b="1" dirty="0">
                <a:latin typeface="Source Sans Pro" panose="020B0503030403020204" pitchFamily="34" charset="0"/>
                <a:cs typeface="Arial" pitchFamily="34" charset="0"/>
              </a:rPr>
              <a:t>Vous êtes donc mieux remboursé si vous consultez un médecin ayant adhéré à un DPTAM, y compris à l'hôpital.</a:t>
            </a:r>
            <a:endParaRPr lang="fr-FR" sz="1000" dirty="0">
              <a:latin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525" y="1496187"/>
            <a:ext cx="7072160" cy="548925"/>
          </a:xfrm>
          <a:prstGeom prst="rect">
            <a:avLst/>
          </a:prstGeom>
          <a:solidFill>
            <a:srgbClr val="027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27847" y="1551723"/>
            <a:ext cx="619751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Source Sans Pro" panose="020B0503030403020204" pitchFamily="34" charset="0"/>
                <a:cs typeface="Arial" pitchFamily="34" charset="0"/>
              </a:rPr>
              <a:t>Exemple de remboursement d’une consultation de </a:t>
            </a:r>
            <a:r>
              <a:rPr lang="fr-FR" sz="1000" b="1" dirty="0">
                <a:solidFill>
                  <a:schemeClr val="bg1"/>
                </a:solidFill>
                <a:latin typeface="Source Sans Pro" panose="020B0503030403020204" pitchFamily="34" charset="0"/>
                <a:cs typeface="Arial" pitchFamily="34" charset="0"/>
              </a:rPr>
              <a:t>spécialiste </a:t>
            </a:r>
            <a:r>
              <a:rPr lang="fr-FR" sz="1000" dirty="0">
                <a:solidFill>
                  <a:schemeClr val="bg1"/>
                </a:solidFill>
                <a:latin typeface="Source Sans Pro" panose="020B0503030403020204" pitchFamily="34" charset="0"/>
                <a:cs typeface="Arial" pitchFamily="34" charset="0"/>
              </a:rPr>
              <a:t>pour suivi régulier dans le cadre du parcours de soins avec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Source Sans Pro" panose="020B0503030403020204" pitchFamily="34" charset="0"/>
                <a:cs typeface="Arial" pitchFamily="34" charset="0"/>
              </a:rPr>
              <a:t>Ma Santé 125 % Néo avec + modules </a:t>
            </a:r>
            <a:r>
              <a:rPr lang="fr-FR" sz="1000" dirty="0" err="1">
                <a:solidFill>
                  <a:schemeClr val="bg1"/>
                </a:solidFill>
                <a:latin typeface="Source Sans Pro" panose="020B0503030403020204" pitchFamily="34" charset="0"/>
                <a:cs typeface="Arial" pitchFamily="34" charset="0"/>
              </a:rPr>
              <a:t>Hospi</a:t>
            </a:r>
            <a:r>
              <a:rPr lang="fr-FR" sz="1000" dirty="0">
                <a:solidFill>
                  <a:schemeClr val="bg1"/>
                </a:solidFill>
                <a:latin typeface="Source Sans Pro" panose="020B0503030403020204" pitchFamily="34" charset="0"/>
                <a:cs typeface="Arial" pitchFamily="34" charset="0"/>
              </a:rPr>
              <a:t> + Optique/Dentaire</a:t>
            </a:r>
          </a:p>
        </p:txBody>
      </p:sp>
      <p:grpSp>
        <p:nvGrpSpPr>
          <p:cNvPr id="31" name="Grouper 30"/>
          <p:cNvGrpSpPr/>
          <p:nvPr/>
        </p:nvGrpSpPr>
        <p:grpSpPr>
          <a:xfrm>
            <a:off x="5194682" y="2111288"/>
            <a:ext cx="2268001" cy="421012"/>
            <a:chOff x="5302684" y="2189944"/>
            <a:chExt cx="2268001" cy="421012"/>
          </a:xfrm>
        </p:grpSpPr>
        <p:sp>
          <p:nvSpPr>
            <p:cNvPr id="30" name="Rectangle 29"/>
            <p:cNvSpPr/>
            <p:nvPr/>
          </p:nvSpPr>
          <p:spPr>
            <a:xfrm>
              <a:off x="5302685" y="2189944"/>
              <a:ext cx="2268000" cy="421012"/>
            </a:xfrm>
            <a:prstGeom prst="rect">
              <a:avLst/>
            </a:prstGeom>
            <a:solidFill>
              <a:srgbClr val="02718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302684" y="2195530"/>
              <a:ext cx="2268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sz="10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Médecin conventionné </a:t>
              </a:r>
            </a:p>
            <a:p>
              <a:pPr algn="ctr">
                <a:defRPr/>
              </a:pPr>
              <a:r>
                <a:rPr lang="fr-FR" sz="10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secteur 2 NON DPTAM</a:t>
              </a: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2792602" y="2111288"/>
            <a:ext cx="2268001" cy="421012"/>
            <a:chOff x="2846603" y="2189944"/>
            <a:chExt cx="2268001" cy="421012"/>
          </a:xfrm>
        </p:grpSpPr>
        <p:sp>
          <p:nvSpPr>
            <p:cNvPr id="29" name="Rectangle 28"/>
            <p:cNvSpPr/>
            <p:nvPr/>
          </p:nvSpPr>
          <p:spPr>
            <a:xfrm>
              <a:off x="2846603" y="2189944"/>
              <a:ext cx="2268000" cy="421012"/>
            </a:xfrm>
            <a:prstGeom prst="rect">
              <a:avLst/>
            </a:prstGeom>
            <a:solidFill>
              <a:srgbClr val="02718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846604" y="2195530"/>
              <a:ext cx="2268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sz="10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Médecin conventionné </a:t>
              </a:r>
            </a:p>
            <a:p>
              <a:pPr algn="ctr">
                <a:defRPr/>
              </a:pPr>
              <a:r>
                <a:rPr lang="fr-FR" sz="10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secteur 2  DPTAM</a:t>
              </a: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90522" y="2597544"/>
            <a:ext cx="2268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00" b="1" dirty="0">
                <a:solidFill>
                  <a:srgbClr val="00008F"/>
                </a:solidFill>
                <a:latin typeface="Source Sans Pro" charset="0"/>
                <a:ea typeface="Source Sans Pro" charset="0"/>
                <a:cs typeface="Source Sans Pro" charset="0"/>
              </a:rPr>
              <a:t>Consultation = 30 €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  <a:t>Base de remboursement : 30 €</a:t>
            </a:r>
            <a:b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  <a:t>Remboursement SS = 20 €</a:t>
            </a:r>
            <a:b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800" dirty="0">
                <a:latin typeface="Source Sans Pro" charset="0"/>
                <a:ea typeface="Source Sans Pro" charset="0"/>
                <a:cs typeface="Source Sans Pro" charset="0"/>
              </a:rPr>
              <a:t>30 € x 70 % = 21 € - 1 € de participation forfaitaire</a:t>
            </a:r>
            <a:endParaRPr lang="fr-FR" altLang="fr-FR" sz="10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Remboursement AXA =  9 €</a:t>
            </a:r>
            <a:b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Reste à charge </a:t>
            </a:r>
            <a: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  <a:t>: </a:t>
            </a:r>
            <a:b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1 € </a:t>
            </a:r>
            <a: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  <a:t>de</a:t>
            </a: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  <a:t>participation forfaitaire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790922" y="2597544"/>
            <a:ext cx="226968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000" b="1" dirty="0">
                <a:solidFill>
                  <a:srgbClr val="00008F"/>
                </a:solidFill>
                <a:latin typeface="Source Sans Pro" charset="0"/>
                <a:ea typeface="Source Sans Pro" charset="0"/>
                <a:cs typeface="Source Sans Pro" charset="0"/>
              </a:rPr>
              <a:t>Consultation = 40 €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  <a:t>Base de remboursement : 30 €</a:t>
            </a:r>
            <a:b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  <a:t>Remboursement SS = 20 €</a:t>
            </a:r>
            <a:b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800" dirty="0">
                <a:latin typeface="Source Sans Pro" charset="0"/>
                <a:ea typeface="Source Sans Pro" charset="0"/>
                <a:cs typeface="Source Sans Pro" charset="0"/>
              </a:rPr>
              <a:t>30 € x 70 % = 21 € - 1 € de participation forfaitaire</a:t>
            </a:r>
            <a:endParaRPr lang="fr-FR" altLang="fr-FR" sz="10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Remboursement AXA =  19  €</a:t>
            </a:r>
            <a:b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Reste à Charge : </a:t>
            </a:r>
            <a:b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1 € </a:t>
            </a:r>
            <a: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  <a:t>de participation forfaitaire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093184" y="2597544"/>
            <a:ext cx="2470995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fr-FR" altLang="fr-FR" sz="1000" b="1" dirty="0">
                <a:solidFill>
                  <a:srgbClr val="00008F"/>
                </a:solidFill>
                <a:latin typeface="Source Sans Pro" charset="0"/>
                <a:ea typeface="Source Sans Pro" charset="0"/>
                <a:cs typeface="Source Sans Pro" charset="0"/>
              </a:rPr>
              <a:t>Consultation = 40 €</a:t>
            </a:r>
          </a:p>
          <a:p>
            <a:pPr algn="ctr" eaLnBrk="1" hangingPunct="1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  <a:t>Base de remboursement : 23 €</a:t>
            </a:r>
            <a:b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800" b="1" dirty="0">
                <a:latin typeface="Source Sans Pro" charset="0"/>
                <a:ea typeface="Source Sans Pro" charset="0"/>
                <a:cs typeface="Source Sans Pro" charset="0"/>
              </a:rPr>
              <a:t>Remboursement SS = 15,10 €</a:t>
            </a:r>
            <a:br>
              <a:rPr lang="fr-FR" altLang="fr-FR" sz="800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800" dirty="0">
                <a:latin typeface="Source Sans Pro" charset="0"/>
                <a:ea typeface="Source Sans Pro" charset="0"/>
                <a:cs typeface="Source Sans Pro" charset="0"/>
              </a:rPr>
              <a:t>23 € x 70% = 16,10 -1 € de participation forfaitaire</a:t>
            </a:r>
          </a:p>
          <a:p>
            <a:pPr algn="ctr" eaLnBrk="1" hangingPunct="1"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Remboursement AXA </a:t>
            </a:r>
            <a: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  <a:t> = </a:t>
            </a: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12,65 €</a:t>
            </a:r>
            <a:b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Reste à charge : </a:t>
            </a:r>
            <a:b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12,25 € </a:t>
            </a:r>
            <a: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  <a:t>dont</a:t>
            </a:r>
            <a:r>
              <a:rPr lang="fr-FR" altLang="fr-FR" sz="1000" b="1" dirty="0"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fr-FR" altLang="fr-FR" sz="1000" dirty="0">
                <a:latin typeface="Source Sans Pro" charset="0"/>
                <a:ea typeface="Source Sans Pro" charset="0"/>
                <a:cs typeface="Source Sans Pro" charset="0"/>
              </a:rPr>
              <a:t>1 € de participation forfaitaire</a:t>
            </a:r>
          </a:p>
        </p:txBody>
      </p:sp>
      <p:grpSp>
        <p:nvGrpSpPr>
          <p:cNvPr id="33" name="Grouper 32"/>
          <p:cNvGrpSpPr/>
          <p:nvPr/>
        </p:nvGrpSpPr>
        <p:grpSpPr>
          <a:xfrm>
            <a:off x="390522" y="2111288"/>
            <a:ext cx="2268001" cy="421012"/>
            <a:chOff x="390522" y="2189944"/>
            <a:chExt cx="2268001" cy="421012"/>
          </a:xfrm>
        </p:grpSpPr>
        <p:sp>
          <p:nvSpPr>
            <p:cNvPr id="28" name="Rectangle 27"/>
            <p:cNvSpPr/>
            <p:nvPr/>
          </p:nvSpPr>
          <p:spPr>
            <a:xfrm>
              <a:off x="390522" y="2189944"/>
              <a:ext cx="2268000" cy="421012"/>
            </a:xfrm>
            <a:prstGeom prst="rect">
              <a:avLst/>
            </a:prstGeom>
            <a:solidFill>
              <a:srgbClr val="02718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390523" y="2189944"/>
              <a:ext cx="2268000" cy="41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fr-FR" sz="10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Médecin conventionné </a:t>
              </a:r>
            </a:p>
            <a:p>
              <a:pPr algn="ctr">
                <a:defRPr/>
              </a:pPr>
              <a:r>
                <a:rPr lang="fr-FR" sz="10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secteur 1</a:t>
              </a:r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15FB78-6C08-4A37-BEA8-B1468EBF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236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 txBox="1">
            <a:spLocks/>
          </p:cNvSpPr>
          <p:nvPr/>
        </p:nvSpPr>
        <p:spPr bwMode="auto">
          <a:xfrm>
            <a:off x="-3175" y="1774034"/>
            <a:ext cx="78152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/>
            <a:r>
              <a:rPr lang="fr-FR" altLang="fr-FR" sz="6000">
                <a:solidFill>
                  <a:schemeClr val="bg1"/>
                </a:solidFill>
                <a:latin typeface="+mj-lt"/>
              </a:rPr>
              <a:t>Merci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92D872EB-984B-4A35-84E5-EB414EBDEA6F}"/>
              </a:ext>
            </a:extLst>
          </p:cNvPr>
          <p:cNvSpPr/>
          <p:nvPr/>
        </p:nvSpPr>
        <p:spPr>
          <a:xfrm>
            <a:off x="1500" y="713738"/>
            <a:ext cx="7809089" cy="3509378"/>
          </a:xfrm>
          <a:custGeom>
            <a:avLst/>
            <a:gdLst>
              <a:gd name="connsiteX0" fmla="*/ 9144000 w 9144000"/>
              <a:gd name="connsiteY0" fmla="*/ 0 h 4109283"/>
              <a:gd name="connsiteX1" fmla="*/ 9144000 w 9144000"/>
              <a:gd name="connsiteY1" fmla="*/ 1046056 h 4109283"/>
              <a:gd name="connsiteX2" fmla="*/ 9144000 w 9144000"/>
              <a:gd name="connsiteY2" fmla="*/ 4109283 h 4109283"/>
              <a:gd name="connsiteX3" fmla="*/ 0 w 9144000"/>
              <a:gd name="connsiteY3" fmla="*/ 4109283 h 4109283"/>
              <a:gd name="connsiteX4" fmla="*/ 0 w 9144000"/>
              <a:gd name="connsiteY4" fmla="*/ 1046056 h 410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109283">
                <a:moveTo>
                  <a:pt x="9144000" y="0"/>
                </a:moveTo>
                <a:lnTo>
                  <a:pt x="9144000" y="1046056"/>
                </a:lnTo>
                <a:lnTo>
                  <a:pt x="9144000" y="4109283"/>
                </a:lnTo>
                <a:lnTo>
                  <a:pt x="0" y="4109283"/>
                </a:lnTo>
                <a:lnTo>
                  <a:pt x="0" y="1046056"/>
                </a:lnTo>
                <a:close/>
              </a:path>
            </a:pathLst>
          </a:custGeom>
          <a:solidFill>
            <a:srgbClr val="2AA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96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9355DC96-3EA4-47BE-B0F8-202FC99ECD6E}"/>
              </a:ext>
            </a:extLst>
          </p:cNvPr>
          <p:cNvSpPr/>
          <p:nvPr/>
        </p:nvSpPr>
        <p:spPr>
          <a:xfrm>
            <a:off x="1500" y="3457242"/>
            <a:ext cx="7809089" cy="946830"/>
          </a:xfrm>
          <a:custGeom>
            <a:avLst/>
            <a:gdLst>
              <a:gd name="connsiteX0" fmla="*/ 0 w 9144000"/>
              <a:gd name="connsiteY0" fmla="*/ 0 h 1108684"/>
              <a:gd name="connsiteX1" fmla="*/ 9078900 w 9144000"/>
              <a:gd name="connsiteY1" fmla="*/ 690050 h 1108684"/>
              <a:gd name="connsiteX2" fmla="*/ 9144000 w 9144000"/>
              <a:gd name="connsiteY2" fmla="*/ 690050 h 1108684"/>
              <a:gd name="connsiteX3" fmla="*/ 9144000 w 9144000"/>
              <a:gd name="connsiteY3" fmla="*/ 694998 h 1108684"/>
              <a:gd name="connsiteX4" fmla="*/ 9144000 w 9144000"/>
              <a:gd name="connsiteY4" fmla="*/ 1108684 h 1108684"/>
              <a:gd name="connsiteX5" fmla="*/ 0 w 9144000"/>
              <a:gd name="connsiteY5" fmla="*/ 1108684 h 1108684"/>
              <a:gd name="connsiteX6" fmla="*/ 0 w 9144000"/>
              <a:gd name="connsiteY6" fmla="*/ 694998 h 1108684"/>
              <a:gd name="connsiteX7" fmla="*/ 0 w 9144000"/>
              <a:gd name="connsiteY7" fmla="*/ 690050 h 110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08684">
                <a:moveTo>
                  <a:pt x="0" y="0"/>
                </a:moveTo>
                <a:lnTo>
                  <a:pt x="9078900" y="690050"/>
                </a:lnTo>
                <a:lnTo>
                  <a:pt x="9144000" y="690050"/>
                </a:lnTo>
                <a:lnTo>
                  <a:pt x="9144000" y="694998"/>
                </a:lnTo>
                <a:lnTo>
                  <a:pt x="9144000" y="1108684"/>
                </a:lnTo>
                <a:lnTo>
                  <a:pt x="0" y="1108684"/>
                </a:lnTo>
                <a:lnTo>
                  <a:pt x="0" y="694998"/>
                </a:lnTo>
                <a:lnTo>
                  <a:pt x="0" y="690050"/>
                </a:lnTo>
                <a:close/>
              </a:path>
            </a:pathLst>
          </a:custGeom>
          <a:solidFill>
            <a:srgbClr val="007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196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7A9C11-FF0E-47F7-9DE7-2EDFBA65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" y="120515"/>
            <a:ext cx="7809089" cy="288001"/>
          </a:xfrm>
        </p:spPr>
        <p:txBody>
          <a:bodyPr/>
          <a:lstStyle/>
          <a:p>
            <a:r>
              <a:rPr lang="fr-FR" sz="2050" b="1" dirty="0"/>
              <a:t>    La réforme du 100% Santé - Constat actuel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9833399F-AF85-42F1-8D73-61001C5792F6}"/>
              </a:ext>
            </a:extLst>
          </p:cNvPr>
          <p:cNvSpPr txBox="1">
            <a:spLocks/>
          </p:cNvSpPr>
          <p:nvPr/>
        </p:nvSpPr>
        <p:spPr>
          <a:xfrm>
            <a:off x="227370" y="737621"/>
            <a:ext cx="4037207" cy="716106"/>
          </a:xfrm>
          <a:prstGeom prst="rect">
            <a:avLst/>
          </a:prstGeom>
        </p:spPr>
        <p:txBody>
          <a:bodyPr lIns="0" tIns="0" rIns="0" bIns="0" anchor="t"/>
          <a:lstStyle>
            <a:lvl1pPr algn="l" defTabSz="815754" rtl="0" eaLnBrk="0" fontAlgn="base" hangingPunct="0">
              <a:spcBef>
                <a:spcPct val="0"/>
              </a:spcBef>
              <a:spcAft>
                <a:spcPct val="0"/>
              </a:spcAft>
              <a:defRPr sz="2224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5pPr>
            <a:lvl6pPr marL="535164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6pPr>
            <a:lvl7pPr marL="1070328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7pPr>
            <a:lvl8pPr marL="1605492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8pPr>
            <a:lvl9pPr marL="2140656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196" dirty="0">
                <a:solidFill>
                  <a:schemeClr val="tx2"/>
                </a:solidFill>
              </a:rPr>
              <a:t>Aujourd’hui encore, trop de français renoncent à certains soins en raison d’un reste à charge trop élevé.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F2056-AD5E-423A-9670-E958407B2A66}"/>
              </a:ext>
            </a:extLst>
          </p:cNvPr>
          <p:cNvSpPr/>
          <p:nvPr/>
        </p:nvSpPr>
        <p:spPr>
          <a:xfrm>
            <a:off x="134267" y="3881097"/>
            <a:ext cx="5487175" cy="19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83" dirty="0">
                <a:solidFill>
                  <a:schemeClr val="bg1"/>
                </a:solidFill>
                <a:latin typeface="Source Sans Pro Light" panose="020B0403030403020204" pitchFamily="34" charset="77"/>
                <a:ea typeface="Source Sans Pro Light" panose="020B0403030403020204" pitchFamily="34" charset="0"/>
              </a:rPr>
              <a:t>Source : dossier de presse du Ministère des Solidarités et de la Santé du 13 juin 2018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6175EA56-111C-491E-B453-0AC0F435D0E0}"/>
              </a:ext>
            </a:extLst>
          </p:cNvPr>
          <p:cNvGrpSpPr/>
          <p:nvPr/>
        </p:nvGrpSpPr>
        <p:grpSpPr>
          <a:xfrm>
            <a:off x="591983" y="1578296"/>
            <a:ext cx="2141071" cy="1314206"/>
            <a:chOff x="695998" y="2338404"/>
            <a:chExt cx="2507073" cy="1538861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2DF1647-CC59-4560-9281-81F61603795D}"/>
                </a:ext>
              </a:extLst>
            </p:cNvPr>
            <p:cNvSpPr/>
            <p:nvPr/>
          </p:nvSpPr>
          <p:spPr>
            <a:xfrm>
              <a:off x="715926" y="3494314"/>
              <a:ext cx="1912974" cy="277586"/>
            </a:xfrm>
            <a:prstGeom prst="ellipse">
              <a:avLst/>
            </a:prstGeom>
            <a:solidFill>
              <a:srgbClr val="007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96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3BC2044-6604-4FCB-B9F5-0B493D8E9112}"/>
                </a:ext>
              </a:extLst>
            </p:cNvPr>
            <p:cNvGrpSpPr/>
            <p:nvPr/>
          </p:nvGrpSpPr>
          <p:grpSpPr>
            <a:xfrm>
              <a:off x="695998" y="2338404"/>
              <a:ext cx="2507073" cy="1538861"/>
              <a:chOff x="326571" y="1900301"/>
              <a:chExt cx="2507073" cy="1538861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AEB7BC3-8E52-479C-A666-A55D87C6F780}"/>
                  </a:ext>
                </a:extLst>
              </p:cNvPr>
              <p:cNvSpPr txBox="1"/>
              <p:nvPr/>
            </p:nvSpPr>
            <p:spPr bwMode="auto">
              <a:xfrm>
                <a:off x="326571" y="1900301"/>
                <a:ext cx="1992086" cy="1538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 eaLnBrk="1" hangingPunct="1"/>
                <a:r>
                  <a:rPr lang="fr-FR" sz="8540" dirty="0">
                    <a:solidFill>
                      <a:schemeClr val="bg1"/>
                    </a:solidFill>
                    <a:latin typeface="Publico Headline Bold" panose="02040802060504060203" pitchFamily="18" charset="0"/>
                  </a:rPr>
                  <a:t>2,1</a:t>
                </a:r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EB9AF268-4380-48DE-81B6-3AE3E8FB6B29}"/>
                  </a:ext>
                </a:extLst>
              </p:cNvPr>
              <p:cNvGrpSpPr/>
              <p:nvPr/>
            </p:nvGrpSpPr>
            <p:grpSpPr>
              <a:xfrm rot="21035316">
                <a:off x="1678397" y="1919534"/>
                <a:ext cx="1155247" cy="796018"/>
                <a:chOff x="6421774" y="924957"/>
                <a:chExt cx="1155247" cy="796018"/>
              </a:xfrm>
            </p:grpSpPr>
            <p:sp>
              <p:nvSpPr>
                <p:cNvPr id="6" name="Ellipse 5">
                  <a:extLst>
                    <a:ext uri="{FF2B5EF4-FFF2-40B4-BE49-F238E27FC236}">
                      <a16:creationId xmlns:a16="http://schemas.microsoft.com/office/drawing/2014/main" id="{CE291F5A-23FC-4132-BCE7-62AA49F708BD}"/>
                    </a:ext>
                  </a:extLst>
                </p:cNvPr>
                <p:cNvSpPr/>
                <p:nvPr/>
              </p:nvSpPr>
              <p:spPr>
                <a:xfrm>
                  <a:off x="6604908" y="924957"/>
                  <a:ext cx="796018" cy="796018"/>
                </a:xfrm>
                <a:prstGeom prst="ellipse">
                  <a:avLst/>
                </a:prstGeom>
                <a:solidFill>
                  <a:srgbClr val="A3D7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96"/>
                </a:p>
              </p:txBody>
            </p:sp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156FC557-8FBF-4737-BC84-BC5C7627245D}"/>
                    </a:ext>
                  </a:extLst>
                </p:cNvPr>
                <p:cNvSpPr txBox="1"/>
                <p:nvPr/>
              </p:nvSpPr>
              <p:spPr bwMode="auto">
                <a:xfrm>
                  <a:off x="6421774" y="1215264"/>
                  <a:ext cx="1155247" cy="200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111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millions</a:t>
                  </a:r>
                </a:p>
              </p:txBody>
            </p:sp>
          </p:grpSp>
        </p:grp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AF16C7D-FBA1-41E6-B615-7D26E449E9A9}"/>
              </a:ext>
            </a:extLst>
          </p:cNvPr>
          <p:cNvGrpSpPr/>
          <p:nvPr/>
        </p:nvGrpSpPr>
        <p:grpSpPr>
          <a:xfrm>
            <a:off x="2964200" y="1533873"/>
            <a:ext cx="2272523" cy="1314206"/>
            <a:chOff x="3376217" y="1839477"/>
            <a:chExt cx="2660996" cy="1538861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7E96E448-E51A-48B3-82B1-375A120E81B3}"/>
                </a:ext>
              </a:extLst>
            </p:cNvPr>
            <p:cNvSpPr/>
            <p:nvPr/>
          </p:nvSpPr>
          <p:spPr>
            <a:xfrm>
              <a:off x="3408685" y="2983137"/>
              <a:ext cx="1912974" cy="277586"/>
            </a:xfrm>
            <a:prstGeom prst="ellipse">
              <a:avLst/>
            </a:prstGeom>
            <a:solidFill>
              <a:srgbClr val="007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96"/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BF6CD009-E6FE-43C1-A219-E364961304D6}"/>
                </a:ext>
              </a:extLst>
            </p:cNvPr>
            <p:cNvGrpSpPr/>
            <p:nvPr/>
          </p:nvGrpSpPr>
          <p:grpSpPr>
            <a:xfrm>
              <a:off x="3376217" y="1839477"/>
              <a:ext cx="2660996" cy="1538861"/>
              <a:chOff x="3369129" y="1900301"/>
              <a:chExt cx="2660996" cy="1538861"/>
            </a:xfrm>
          </p:grpSpPr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1828AA4-C782-4F84-8118-784BD765A85B}"/>
                  </a:ext>
                </a:extLst>
              </p:cNvPr>
              <p:cNvSpPr txBox="1"/>
              <p:nvPr/>
            </p:nvSpPr>
            <p:spPr bwMode="auto">
              <a:xfrm>
                <a:off x="3369129" y="1900301"/>
                <a:ext cx="1992086" cy="1538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 eaLnBrk="1" hangingPunct="1"/>
                <a:r>
                  <a:rPr lang="fr-FR" sz="8540" dirty="0">
                    <a:solidFill>
                      <a:schemeClr val="bg1"/>
                    </a:solidFill>
                    <a:latin typeface="Publico Headline Bold" panose="02040802060504060203" pitchFamily="18" charset="0"/>
                  </a:rPr>
                  <a:t>4,7</a:t>
                </a: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340722ED-C290-4687-8FF6-5C2EDE4296C5}"/>
                  </a:ext>
                </a:extLst>
              </p:cNvPr>
              <p:cNvGrpSpPr/>
              <p:nvPr/>
            </p:nvGrpSpPr>
            <p:grpSpPr>
              <a:xfrm rot="21035316">
                <a:off x="4874878" y="1915460"/>
                <a:ext cx="1155247" cy="796018"/>
                <a:chOff x="6421774" y="924957"/>
                <a:chExt cx="1155247" cy="796018"/>
              </a:xfrm>
            </p:grpSpPr>
            <p:sp>
              <p:nvSpPr>
                <p:cNvPr id="13" name="Ellipse 12">
                  <a:extLst>
                    <a:ext uri="{FF2B5EF4-FFF2-40B4-BE49-F238E27FC236}">
                      <a16:creationId xmlns:a16="http://schemas.microsoft.com/office/drawing/2014/main" id="{BD1DC485-E61D-4051-BFC7-15113E3CB458}"/>
                    </a:ext>
                  </a:extLst>
                </p:cNvPr>
                <p:cNvSpPr/>
                <p:nvPr/>
              </p:nvSpPr>
              <p:spPr>
                <a:xfrm>
                  <a:off x="6604908" y="924957"/>
                  <a:ext cx="796018" cy="796018"/>
                </a:xfrm>
                <a:prstGeom prst="ellipse">
                  <a:avLst/>
                </a:prstGeom>
                <a:solidFill>
                  <a:srgbClr val="A3D7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96"/>
                </a:p>
              </p:txBody>
            </p:sp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0E03D0A9-482A-4FBC-8907-95AB39850678}"/>
                    </a:ext>
                  </a:extLst>
                </p:cNvPr>
                <p:cNvSpPr txBox="1"/>
                <p:nvPr/>
              </p:nvSpPr>
              <p:spPr bwMode="auto">
                <a:xfrm>
                  <a:off x="6421774" y="1215264"/>
                  <a:ext cx="1155247" cy="200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111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millions</a:t>
                  </a:r>
                </a:p>
              </p:txBody>
            </p:sp>
          </p:grpSp>
        </p:grp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150026A-29B6-4354-8B6E-0FC86188A922}"/>
              </a:ext>
            </a:extLst>
          </p:cNvPr>
          <p:cNvGrpSpPr/>
          <p:nvPr/>
        </p:nvGrpSpPr>
        <p:grpSpPr>
          <a:xfrm>
            <a:off x="5367574" y="1589105"/>
            <a:ext cx="2294127" cy="1314206"/>
            <a:chOff x="6362247" y="2037957"/>
            <a:chExt cx="2686293" cy="1538860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109715E5-2334-4E61-B442-3BA8D923B80D}"/>
                </a:ext>
              </a:extLst>
            </p:cNvPr>
            <p:cNvSpPr/>
            <p:nvPr/>
          </p:nvSpPr>
          <p:spPr>
            <a:xfrm>
              <a:off x="6367985" y="3181211"/>
              <a:ext cx="1912974" cy="277586"/>
            </a:xfrm>
            <a:prstGeom prst="ellipse">
              <a:avLst/>
            </a:prstGeom>
            <a:solidFill>
              <a:srgbClr val="007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96"/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454B705B-496D-4B3A-8751-867A9EC709CF}"/>
                </a:ext>
              </a:extLst>
            </p:cNvPr>
            <p:cNvGrpSpPr/>
            <p:nvPr/>
          </p:nvGrpSpPr>
          <p:grpSpPr>
            <a:xfrm>
              <a:off x="6362247" y="2037957"/>
              <a:ext cx="2686293" cy="1538860"/>
              <a:chOff x="6333895" y="1900301"/>
              <a:chExt cx="2686293" cy="1538860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6580A1D-3881-43A3-AC7F-BDE6AE3ECFF4}"/>
                  </a:ext>
                </a:extLst>
              </p:cNvPr>
              <p:cNvSpPr txBox="1"/>
              <p:nvPr/>
            </p:nvSpPr>
            <p:spPr bwMode="auto">
              <a:xfrm>
                <a:off x="6333895" y="1900301"/>
                <a:ext cx="1992086" cy="1538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 eaLnBrk="1" hangingPunct="1"/>
                <a:r>
                  <a:rPr lang="fr-FR" sz="8540" dirty="0">
                    <a:solidFill>
                      <a:schemeClr val="bg1"/>
                    </a:solidFill>
                    <a:latin typeface="Publico Headline Bold" panose="02040802060504060203" pitchFamily="18" charset="0"/>
                  </a:rPr>
                  <a:t>6,7</a:t>
                </a:r>
              </a:p>
            </p:txBody>
          </p: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E66AC4AE-A1F2-4E0E-815B-12F4CA8E973E}"/>
                  </a:ext>
                </a:extLst>
              </p:cNvPr>
              <p:cNvGrpSpPr/>
              <p:nvPr/>
            </p:nvGrpSpPr>
            <p:grpSpPr>
              <a:xfrm rot="21035316">
                <a:off x="7864941" y="1914885"/>
                <a:ext cx="1155247" cy="796018"/>
                <a:chOff x="6421774" y="924957"/>
                <a:chExt cx="1155247" cy="796018"/>
              </a:xfrm>
            </p:grpSpPr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C79CFD41-7E7E-44EB-8DF1-3B116D50B757}"/>
                    </a:ext>
                  </a:extLst>
                </p:cNvPr>
                <p:cNvSpPr/>
                <p:nvPr/>
              </p:nvSpPr>
              <p:spPr>
                <a:xfrm>
                  <a:off x="6604908" y="924957"/>
                  <a:ext cx="796018" cy="796018"/>
                </a:xfrm>
                <a:prstGeom prst="ellipse">
                  <a:avLst/>
                </a:prstGeom>
                <a:solidFill>
                  <a:srgbClr val="A3D7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96"/>
                </a:p>
              </p:txBody>
            </p:sp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0A828719-CAD2-4FF6-9638-50D2D256BA8D}"/>
                    </a:ext>
                  </a:extLst>
                </p:cNvPr>
                <p:cNvSpPr txBox="1"/>
                <p:nvPr/>
              </p:nvSpPr>
              <p:spPr bwMode="auto">
                <a:xfrm>
                  <a:off x="6421774" y="1215264"/>
                  <a:ext cx="1155247" cy="200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 eaLnBrk="1" hangingPunct="1"/>
                  <a:r>
                    <a:rPr lang="fr-FR" sz="1110" b="1" dirty="0">
                      <a:solidFill>
                        <a:schemeClr val="bg1"/>
                      </a:solidFill>
                      <a:latin typeface="Source Sans Pro" pitchFamily="34" charset="0"/>
                    </a:rPr>
                    <a:t>millions</a:t>
                  </a:r>
                </a:p>
              </p:txBody>
            </p:sp>
          </p:grpSp>
        </p:grpSp>
      </p:grpSp>
      <p:sp>
        <p:nvSpPr>
          <p:cNvPr id="46" name="Titre 1">
            <a:extLst>
              <a:ext uri="{FF2B5EF4-FFF2-40B4-BE49-F238E27FC236}">
                <a16:creationId xmlns:a16="http://schemas.microsoft.com/office/drawing/2014/main" id="{C59C9CBB-809D-4018-B695-43EC7575D0B3}"/>
              </a:ext>
            </a:extLst>
          </p:cNvPr>
          <p:cNvSpPr txBox="1">
            <a:spLocks/>
          </p:cNvSpPr>
          <p:nvPr/>
        </p:nvSpPr>
        <p:spPr>
          <a:xfrm>
            <a:off x="519033" y="2905729"/>
            <a:ext cx="1847167" cy="716106"/>
          </a:xfrm>
          <a:prstGeom prst="rect">
            <a:avLst/>
          </a:prstGeom>
        </p:spPr>
        <p:txBody>
          <a:bodyPr lIns="0" tIns="0" rIns="0" bIns="0" anchor="t"/>
          <a:lstStyle>
            <a:lvl1pPr algn="l" defTabSz="815754" rtl="0" eaLnBrk="0" fontAlgn="base" hangingPunct="0">
              <a:spcBef>
                <a:spcPct val="0"/>
              </a:spcBef>
              <a:spcAft>
                <a:spcPct val="0"/>
              </a:spcAft>
              <a:defRPr sz="2224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5pPr>
            <a:lvl6pPr marL="535164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6pPr>
            <a:lvl7pPr marL="1070328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7pPr>
            <a:lvl8pPr marL="1605492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8pPr>
            <a:lvl9pPr marL="2140656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1366" dirty="0">
                <a:solidFill>
                  <a:schemeClr val="bg1"/>
                </a:solidFill>
              </a:rPr>
              <a:t>de français renoncent aux appareils auditifs</a:t>
            </a:r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81AF598A-BE60-4644-82CD-4FD827E5ED57}"/>
              </a:ext>
            </a:extLst>
          </p:cNvPr>
          <p:cNvSpPr txBox="1">
            <a:spLocks/>
          </p:cNvSpPr>
          <p:nvPr/>
        </p:nvSpPr>
        <p:spPr>
          <a:xfrm>
            <a:off x="2904411" y="2897203"/>
            <a:ext cx="1847167" cy="716106"/>
          </a:xfrm>
          <a:prstGeom prst="rect">
            <a:avLst/>
          </a:prstGeom>
        </p:spPr>
        <p:txBody>
          <a:bodyPr lIns="0" tIns="0" rIns="0" bIns="0" anchor="t"/>
          <a:lstStyle>
            <a:lvl1pPr algn="l" defTabSz="815754" rtl="0" eaLnBrk="0" fontAlgn="base" hangingPunct="0">
              <a:spcBef>
                <a:spcPct val="0"/>
              </a:spcBef>
              <a:spcAft>
                <a:spcPct val="0"/>
              </a:spcAft>
              <a:defRPr sz="2224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5pPr>
            <a:lvl6pPr marL="535164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6pPr>
            <a:lvl7pPr marL="1070328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7pPr>
            <a:lvl8pPr marL="1605492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8pPr>
            <a:lvl9pPr marL="2140656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1366" dirty="0">
                <a:solidFill>
                  <a:schemeClr val="bg1"/>
                </a:solidFill>
              </a:rPr>
              <a:t>de français renoncent aux soins dentaires</a:t>
            </a:r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B129B5DB-A2C9-4C59-B487-2C6081FEA4B5}"/>
              </a:ext>
            </a:extLst>
          </p:cNvPr>
          <p:cNvSpPr txBox="1">
            <a:spLocks/>
          </p:cNvSpPr>
          <p:nvPr/>
        </p:nvSpPr>
        <p:spPr>
          <a:xfrm>
            <a:off x="5256847" y="2901428"/>
            <a:ext cx="1847167" cy="716106"/>
          </a:xfrm>
          <a:prstGeom prst="rect">
            <a:avLst/>
          </a:prstGeom>
        </p:spPr>
        <p:txBody>
          <a:bodyPr lIns="0" tIns="0" rIns="0" bIns="0" anchor="t"/>
          <a:lstStyle>
            <a:lvl1pPr algn="l" defTabSz="815754" rtl="0" eaLnBrk="0" fontAlgn="base" hangingPunct="0">
              <a:spcBef>
                <a:spcPct val="0"/>
              </a:spcBef>
              <a:spcAft>
                <a:spcPct val="0"/>
              </a:spcAft>
              <a:defRPr sz="2224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815754" rtl="0" eaLnBrk="0" fontAlgn="base" hangingPunct="0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Source Sans Pro" pitchFamily="34" charset="0"/>
              </a:defRPr>
            </a:lvl5pPr>
            <a:lvl6pPr marL="535164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6pPr>
            <a:lvl7pPr marL="1070328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7pPr>
            <a:lvl8pPr marL="1605492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8pPr>
            <a:lvl9pPr marL="2140656" algn="ctr" defTabSz="815754" rtl="0" fontAlgn="base">
              <a:spcBef>
                <a:spcPct val="0"/>
              </a:spcBef>
              <a:spcAft>
                <a:spcPct val="0"/>
              </a:spcAft>
              <a:defRPr sz="398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1366" dirty="0">
                <a:solidFill>
                  <a:schemeClr val="bg1"/>
                </a:solidFill>
              </a:rPr>
              <a:t>de français renoncent aux lunettes</a:t>
            </a:r>
          </a:p>
        </p:txBody>
      </p:sp>
      <p:pic>
        <p:nvPicPr>
          <p:cNvPr id="35" name="Logo AXA" descr="\\Mac\AllFiles\Volumes\DOSSIERS EN COURS\17_1098 AXA_Creation_gabarits\elements\png\new_logo_axa_rgb.png">
            <a:extLst>
              <a:ext uri="{FF2B5EF4-FFF2-40B4-BE49-F238E27FC236}">
                <a16:creationId xmlns:a16="http://schemas.microsoft.com/office/drawing/2014/main" id="{30993B8F-1504-7B49-83E7-C7DEF535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451" y="4179675"/>
            <a:ext cx="151142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er 1">
            <a:extLst>
              <a:ext uri="{FF2B5EF4-FFF2-40B4-BE49-F238E27FC236}">
                <a16:creationId xmlns:a16="http://schemas.microsoft.com/office/drawing/2014/main" id="{A8A99410-2988-4541-A091-DB00ECE5451F}"/>
              </a:ext>
            </a:extLst>
          </p:cNvPr>
          <p:cNvGrpSpPr/>
          <p:nvPr/>
        </p:nvGrpSpPr>
        <p:grpSpPr>
          <a:xfrm>
            <a:off x="4324750" y="3231112"/>
            <a:ext cx="4594719" cy="948638"/>
            <a:chOff x="1774412" y="2509738"/>
            <a:chExt cx="5734588" cy="1173612"/>
          </a:xfrm>
        </p:grpSpPr>
        <p:grpSp>
          <p:nvGrpSpPr>
            <p:cNvPr id="34" name="Grouper 41">
              <a:extLst>
                <a:ext uri="{FF2B5EF4-FFF2-40B4-BE49-F238E27FC236}">
                  <a16:creationId xmlns:a16="http://schemas.microsoft.com/office/drawing/2014/main" id="{BD0BF1FF-D72D-42CB-89BE-D7681CA1D37B}"/>
                </a:ext>
              </a:extLst>
            </p:cNvPr>
            <p:cNvGrpSpPr/>
            <p:nvPr/>
          </p:nvGrpSpPr>
          <p:grpSpPr>
            <a:xfrm>
              <a:off x="1774412" y="2509738"/>
              <a:ext cx="1101788" cy="1126568"/>
              <a:chOff x="1814652" y="2532236"/>
              <a:chExt cx="1173707" cy="1200106"/>
            </a:xfrm>
          </p:grpSpPr>
          <p:sp>
            <p:nvSpPr>
              <p:cNvPr id="38" name="Larme 37">
                <a:extLst>
                  <a:ext uri="{FF2B5EF4-FFF2-40B4-BE49-F238E27FC236}">
                    <a16:creationId xmlns:a16="http://schemas.microsoft.com/office/drawing/2014/main" id="{415B0F36-11A8-4F0B-948D-27C81BE3085F}"/>
                  </a:ext>
                </a:extLst>
              </p:cNvPr>
              <p:cNvSpPr/>
              <p:nvPr/>
            </p:nvSpPr>
            <p:spPr>
              <a:xfrm rot="8100000">
                <a:off x="1814652" y="2532236"/>
                <a:ext cx="1173707" cy="1200106"/>
              </a:xfrm>
              <a:prstGeom prst="teardrop">
                <a:avLst/>
              </a:prstGeom>
              <a:solidFill>
                <a:srgbClr val="0000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0699F227-6250-41E1-84A8-1612FE89F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1400" y="2826346"/>
                <a:ext cx="720213" cy="780089"/>
              </a:xfrm>
              <a:prstGeom prst="rect">
                <a:avLst/>
              </a:prstGeom>
            </p:spPr>
          </p:pic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49B3B38-185F-4172-953C-84FF03B81D2B}"/>
                </a:ext>
              </a:extLst>
            </p:cNvPr>
            <p:cNvSpPr/>
            <p:nvPr/>
          </p:nvSpPr>
          <p:spPr>
            <a:xfrm>
              <a:off x="2937000" y="2997969"/>
              <a:ext cx="4572000" cy="6853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/>
              <a:r>
                <a:rPr lang="fr-FR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  <a:t>Répondre à vos </a:t>
              </a:r>
            </a:p>
            <a:p>
              <a:pPr fontAlgn="base"/>
              <a:r>
                <a:rPr lang="fr-FR" sz="16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  <a:t>préoccupations</a:t>
              </a:r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1CDF42-CAC0-424E-B47F-BA03056E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0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FEF6F9-CFC6-40EF-B554-E5876837CABC}"/>
              </a:ext>
            </a:extLst>
          </p:cNvPr>
          <p:cNvSpPr/>
          <p:nvPr/>
        </p:nvSpPr>
        <p:spPr>
          <a:xfrm>
            <a:off x="65820" y="1120342"/>
            <a:ext cx="7809089" cy="2094282"/>
          </a:xfrm>
          <a:prstGeom prst="rect">
            <a:avLst/>
          </a:prstGeom>
          <a:solidFill>
            <a:srgbClr val="00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96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785FE7-2256-4A11-9CE2-6414778B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488" y="1216152"/>
            <a:ext cx="2164640" cy="196030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02B2896-E289-4229-942C-C830D48F1E1F}"/>
              </a:ext>
            </a:extLst>
          </p:cNvPr>
          <p:cNvSpPr txBox="1">
            <a:spLocks/>
          </p:cNvSpPr>
          <p:nvPr/>
        </p:nvSpPr>
        <p:spPr>
          <a:xfrm>
            <a:off x="2690119" y="807019"/>
            <a:ext cx="2099645" cy="288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1087672" rtl="0" eaLnBrk="0" fontAlgn="base" hangingPunct="0">
              <a:spcBef>
                <a:spcPct val="0"/>
              </a:spcBef>
              <a:spcAft>
                <a:spcPct val="0"/>
              </a:spcAft>
              <a:defRPr sz="2965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5pPr>
            <a:lvl6pPr marL="713552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6pPr>
            <a:lvl7pPr marL="1427104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7pPr>
            <a:lvl8pPr marL="2140656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8pPr>
            <a:lvl9pPr marL="2854208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96654"/>
            <a:r>
              <a:rPr lang="fr-FR" sz="1281" b="1" dirty="0">
                <a:solidFill>
                  <a:srgbClr val="0FB2C8"/>
                </a:solidFill>
                <a:latin typeface="Source Sans Pro Semibold" panose="020B0503030403020204" pitchFamily="34" charset="77"/>
              </a:rPr>
              <a:t>Qui en bénéficie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1F9457-77EA-4157-8AF3-C64D6EC0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650" y="1392314"/>
            <a:ext cx="1590755" cy="14933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3A3F57-26AF-4E17-B028-0EF4B6928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504" y="1186536"/>
            <a:ext cx="470615" cy="4826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9BE66A-E630-4D4B-9A3E-AE5494A1B0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57" r="5424"/>
          <a:stretch/>
        </p:blipFill>
        <p:spPr>
          <a:xfrm>
            <a:off x="5300504" y="2706738"/>
            <a:ext cx="470615" cy="2734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FA8AA64-B846-497F-A119-E8CB09210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136" y="1133955"/>
            <a:ext cx="391166" cy="53579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8951523E-B018-4E89-9DB4-9116FC3E1D75}"/>
              </a:ext>
            </a:extLst>
          </p:cNvPr>
          <p:cNvSpPr txBox="1">
            <a:spLocks/>
          </p:cNvSpPr>
          <p:nvPr/>
        </p:nvSpPr>
        <p:spPr>
          <a:xfrm>
            <a:off x="5147570" y="803855"/>
            <a:ext cx="2217544" cy="288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1087672" rtl="0" eaLnBrk="0" fontAlgn="base" hangingPunct="0">
              <a:spcBef>
                <a:spcPct val="0"/>
              </a:spcBef>
              <a:spcAft>
                <a:spcPct val="0"/>
              </a:spcAft>
              <a:defRPr sz="2965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5pPr>
            <a:lvl6pPr marL="713552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6pPr>
            <a:lvl7pPr marL="1427104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7pPr>
            <a:lvl8pPr marL="2140656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8pPr>
            <a:lvl9pPr marL="2854208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96654"/>
            <a:r>
              <a:rPr lang="fr-FR" sz="1281" b="1" dirty="0">
                <a:solidFill>
                  <a:srgbClr val="0FB2C8"/>
                </a:solidFill>
                <a:latin typeface="Source Sans Pro Semibold" panose="020B0503030403020204" pitchFamily="34" charset="77"/>
              </a:rPr>
              <a:t>Quel objectif ?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49CA19B-6E65-4F2E-93EB-81506D33E360}"/>
              </a:ext>
            </a:extLst>
          </p:cNvPr>
          <p:cNvSpPr txBox="1">
            <a:spLocks/>
          </p:cNvSpPr>
          <p:nvPr/>
        </p:nvSpPr>
        <p:spPr>
          <a:xfrm>
            <a:off x="335405" y="803855"/>
            <a:ext cx="2099645" cy="288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1087672" rtl="0" eaLnBrk="0" fontAlgn="base" hangingPunct="0">
              <a:spcBef>
                <a:spcPct val="0"/>
              </a:spcBef>
              <a:spcAft>
                <a:spcPct val="0"/>
              </a:spcAft>
              <a:defRPr sz="2965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5pPr>
            <a:lvl6pPr marL="713552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6pPr>
            <a:lvl7pPr marL="1427104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7pPr>
            <a:lvl8pPr marL="2140656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8pPr>
            <a:lvl9pPr marL="2854208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96654"/>
            <a:r>
              <a:rPr lang="fr-FR" sz="1281" b="1" dirty="0">
                <a:solidFill>
                  <a:srgbClr val="0FB2C8"/>
                </a:solidFill>
                <a:latin typeface="Source Sans Pro Semibold" panose="020B0503030403020204" pitchFamily="34" charset="77"/>
              </a:rPr>
              <a:t>Quels acteurs ?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3C3C302-6138-4A72-9D08-9CB3D9BB1D8C}"/>
              </a:ext>
            </a:extLst>
          </p:cNvPr>
          <p:cNvSpPr txBox="1">
            <a:spLocks/>
          </p:cNvSpPr>
          <p:nvPr/>
        </p:nvSpPr>
        <p:spPr>
          <a:xfrm>
            <a:off x="2849241" y="3372918"/>
            <a:ext cx="1845387" cy="547559"/>
          </a:xfrm>
          <a:prstGeom prst="rect">
            <a:avLst/>
          </a:prstGeom>
        </p:spPr>
        <p:txBody>
          <a:bodyPr lIns="0" tIns="0" rIns="0" bIns="0" anchor="t"/>
          <a:lstStyle>
            <a:lvl1pPr algn="l" defTabSz="1087672" rtl="0" eaLnBrk="0" fontAlgn="base" hangingPunct="0">
              <a:spcBef>
                <a:spcPct val="0"/>
              </a:spcBef>
              <a:spcAft>
                <a:spcPct val="0"/>
              </a:spcAft>
              <a:defRPr sz="2965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5pPr>
            <a:lvl6pPr marL="713552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6pPr>
            <a:lvl7pPr marL="1427104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7pPr>
            <a:lvl8pPr marL="2140656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8pPr>
            <a:lvl9pPr marL="2854208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96654">
              <a:lnSpc>
                <a:spcPts val="1196"/>
              </a:lnSpc>
            </a:pPr>
            <a:r>
              <a:rPr lang="fr-FR" sz="1196" dirty="0">
                <a:solidFill>
                  <a:srgbClr val="0FB2C8"/>
                </a:solidFill>
                <a:latin typeface="Source Sans Pro"/>
              </a:rPr>
              <a:t>Tous les Français ayant une complémentaire santé responsable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7904E1E-EDC2-496F-B70C-362F57101D59}"/>
              </a:ext>
            </a:extLst>
          </p:cNvPr>
          <p:cNvSpPr txBox="1">
            <a:spLocks/>
          </p:cNvSpPr>
          <p:nvPr/>
        </p:nvSpPr>
        <p:spPr>
          <a:xfrm>
            <a:off x="466730" y="3435213"/>
            <a:ext cx="1845387" cy="373425"/>
          </a:xfrm>
          <a:prstGeom prst="rect">
            <a:avLst/>
          </a:prstGeom>
        </p:spPr>
        <p:txBody>
          <a:bodyPr lIns="0" tIns="0" rIns="0" bIns="0" anchor="t"/>
          <a:lstStyle>
            <a:lvl1pPr algn="l" defTabSz="1087672" rtl="0" eaLnBrk="0" fontAlgn="base" hangingPunct="0">
              <a:spcBef>
                <a:spcPct val="0"/>
              </a:spcBef>
              <a:spcAft>
                <a:spcPct val="0"/>
              </a:spcAft>
              <a:defRPr sz="2965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5pPr>
            <a:lvl6pPr marL="713552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6pPr>
            <a:lvl7pPr marL="1427104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7pPr>
            <a:lvl8pPr marL="2140656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8pPr>
            <a:lvl9pPr marL="2854208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96654">
              <a:lnSpc>
                <a:spcPts val="1196"/>
              </a:lnSpc>
            </a:pPr>
            <a:r>
              <a:rPr lang="fr-FR" sz="1196" dirty="0">
                <a:solidFill>
                  <a:srgbClr val="0FB2C8"/>
                </a:solidFill>
                <a:latin typeface="Source Sans Pro"/>
              </a:rPr>
              <a:t>4 Acteurs clés pour mettre en place la réforme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D04AB62-7EB3-4B7E-AC68-CE6DAB35A0AC}"/>
              </a:ext>
            </a:extLst>
          </p:cNvPr>
          <p:cNvSpPr txBox="1">
            <a:spLocks/>
          </p:cNvSpPr>
          <p:nvPr/>
        </p:nvSpPr>
        <p:spPr>
          <a:xfrm>
            <a:off x="5274652" y="3365963"/>
            <a:ext cx="2036750" cy="561471"/>
          </a:xfrm>
          <a:prstGeom prst="rect">
            <a:avLst/>
          </a:prstGeom>
        </p:spPr>
        <p:txBody>
          <a:bodyPr lIns="0" tIns="0" rIns="0" bIns="0" anchor="t"/>
          <a:lstStyle>
            <a:lvl1pPr algn="l" defTabSz="1087672" rtl="0" eaLnBrk="0" fontAlgn="base" hangingPunct="0">
              <a:spcBef>
                <a:spcPct val="0"/>
              </a:spcBef>
              <a:spcAft>
                <a:spcPct val="0"/>
              </a:spcAft>
              <a:defRPr sz="2965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5pPr>
            <a:lvl6pPr marL="713552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6pPr>
            <a:lvl7pPr marL="1427104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7pPr>
            <a:lvl8pPr marL="2140656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8pPr>
            <a:lvl9pPr marL="2854208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96654">
              <a:lnSpc>
                <a:spcPts val="1196"/>
              </a:lnSpc>
            </a:pPr>
            <a:r>
              <a:rPr lang="fr-FR" sz="1196" dirty="0">
                <a:solidFill>
                  <a:srgbClr val="0FB2C8"/>
                </a:solidFill>
                <a:latin typeface="Source Sans Pro"/>
              </a:rPr>
              <a:t>0€ de reste à charge sur certains soins essentiels en optique, dentaire et audio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B6F2DC4-2DF0-4DD0-93F4-D8157B882BB2}"/>
              </a:ext>
            </a:extLst>
          </p:cNvPr>
          <p:cNvGrpSpPr/>
          <p:nvPr/>
        </p:nvGrpSpPr>
        <p:grpSpPr>
          <a:xfrm>
            <a:off x="466730" y="1186536"/>
            <a:ext cx="1836993" cy="1849944"/>
            <a:chOff x="243461" y="1881984"/>
            <a:chExt cx="2362661" cy="2379317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3F608A3-ADBD-47B0-A92C-2C5FEA26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75" y="1927641"/>
              <a:ext cx="1019956" cy="1017904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B4503CEE-27B6-40F2-9012-A391DED24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808" y="1881984"/>
              <a:ext cx="1073314" cy="1145142"/>
            </a:xfrm>
            <a:prstGeom prst="rect">
              <a:avLst/>
            </a:prstGeom>
          </p:spPr>
        </p:pic>
        <p:pic>
          <p:nvPicPr>
            <p:cNvPr id="20" name="Image 19" descr="Une image contenant périphérique&#10;&#10;Description générée automatiquement">
              <a:extLst>
                <a:ext uri="{FF2B5EF4-FFF2-40B4-BE49-F238E27FC236}">
                  <a16:creationId xmlns:a16="http://schemas.microsoft.com/office/drawing/2014/main" id="{BAC61345-3259-4F14-AA0F-E9ECDC175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61" y="3091531"/>
              <a:ext cx="1186187" cy="116977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FB5713B-17D5-4D2F-9426-239101C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592" y="3168990"/>
              <a:ext cx="1019957" cy="1019957"/>
            </a:xfrm>
            <a:prstGeom prst="rect">
              <a:avLst/>
            </a:prstGeom>
          </p:spPr>
        </p:pic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09F6547F-7D3B-4D57-80CE-45768A71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274638"/>
            <a:ext cx="7345362" cy="287337"/>
          </a:xfrm>
        </p:spPr>
        <p:txBody>
          <a:bodyPr lIns="0" tIns="0" rIns="0" bIns="0" anchor="t"/>
          <a:lstStyle/>
          <a:p>
            <a:r>
              <a:rPr lang="fr-FR" sz="2050" b="1" dirty="0"/>
              <a:t>    La réforme du 100% Santé - le fonctionnement des paniers</a:t>
            </a:r>
          </a:p>
        </p:txBody>
      </p:sp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EDCB43C2-1116-4CE4-B993-3F3FA168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41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991C982-D127-4DF9-A9A4-871FC603686D}"/>
              </a:ext>
            </a:extLst>
          </p:cNvPr>
          <p:cNvSpPr/>
          <p:nvPr/>
        </p:nvSpPr>
        <p:spPr>
          <a:xfrm>
            <a:off x="1500" y="587541"/>
            <a:ext cx="7809089" cy="34657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96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0B3542B-4AAA-4BAA-9760-542EC475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" y="129033"/>
            <a:ext cx="7478494" cy="386367"/>
          </a:xfrm>
        </p:spPr>
        <p:txBody>
          <a:bodyPr lIns="0" tIns="0" rIns="0" bIns="0" anchor="t"/>
          <a:lstStyle/>
          <a:p>
            <a:r>
              <a:rPr lang="fr-FR" sz="2050" b="1" dirty="0"/>
              <a:t>    La réforme du 100% Santé - le fonctionnement des paniers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750F9F2-FF59-4C3A-9EDA-51D93D2CF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3"/>
          <a:stretch/>
        </p:blipFill>
        <p:spPr>
          <a:xfrm>
            <a:off x="3398963" y="727580"/>
            <a:ext cx="1303260" cy="190556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8A45673-BB91-4815-88C0-EE8AA05A8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3"/>
          <a:stretch/>
        </p:blipFill>
        <p:spPr>
          <a:xfrm>
            <a:off x="381841" y="727580"/>
            <a:ext cx="1305303" cy="1905568"/>
          </a:xfrm>
          <a:prstGeom prst="rect">
            <a:avLst/>
          </a:prstGeom>
        </p:spPr>
      </p:pic>
      <p:pic>
        <p:nvPicPr>
          <p:cNvPr id="27" name="Image 2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F228B5A6-5742-4F7F-8A5E-478B5146D0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0" b="40393"/>
          <a:stretch/>
        </p:blipFill>
        <p:spPr>
          <a:xfrm>
            <a:off x="1891423" y="727580"/>
            <a:ext cx="1303261" cy="1905568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644755A6-8D11-4015-B1D1-41322070B078}"/>
              </a:ext>
            </a:extLst>
          </p:cNvPr>
          <p:cNvSpPr txBox="1">
            <a:spLocks/>
          </p:cNvSpPr>
          <p:nvPr/>
        </p:nvSpPr>
        <p:spPr>
          <a:xfrm>
            <a:off x="4938932" y="975166"/>
            <a:ext cx="2634947" cy="2829905"/>
          </a:xfrm>
          <a:prstGeom prst="rect">
            <a:avLst/>
          </a:prstGeom>
        </p:spPr>
        <p:txBody>
          <a:bodyPr lIns="0" tIns="0" rIns="0" bIns="0" anchor="t"/>
          <a:lstStyle>
            <a:lvl1pPr algn="l" defTabSz="1087672" rtl="0" eaLnBrk="0" fontAlgn="base" hangingPunct="0">
              <a:spcBef>
                <a:spcPct val="0"/>
              </a:spcBef>
              <a:spcAft>
                <a:spcPct val="0"/>
              </a:spcAft>
              <a:defRPr sz="2965" kern="1200">
                <a:solidFill>
                  <a:srgbClr val="00008F"/>
                </a:solidFill>
                <a:latin typeface="+mj-lt"/>
                <a:ea typeface="+mj-ea"/>
                <a:cs typeface="+mj-cs"/>
              </a:defRPr>
            </a:lvl1pPr>
            <a:lvl2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2pPr>
            <a:lvl3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3pPr>
            <a:lvl4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4pPr>
            <a:lvl5pPr algn="ctr" defTabSz="1087672" rtl="0" eaLnBrk="0" fontAlgn="base" hangingPunct="0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Source Sans Pro" pitchFamily="34" charset="0"/>
              </a:defRPr>
            </a:lvl5pPr>
            <a:lvl6pPr marL="713552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6pPr>
            <a:lvl7pPr marL="1427104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7pPr>
            <a:lvl8pPr marL="2140656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8pPr>
            <a:lvl9pPr marL="2854208" algn="ctr" defTabSz="1087672" rtl="0" fontAlgn="base">
              <a:spcBef>
                <a:spcPct val="0"/>
              </a:spcBef>
              <a:spcAft>
                <a:spcPct val="0"/>
              </a:spcAft>
              <a:defRPr sz="5306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83"/>
              </a:spcAft>
            </a:pPr>
            <a:r>
              <a:rPr lang="fr-FR" sz="1366" b="1" dirty="0">
                <a:solidFill>
                  <a:srgbClr val="0FB2C8"/>
                </a:solidFill>
                <a:latin typeface="Source Sans Pro" panose="020B0503030403020204" pitchFamily="34" charset="0"/>
              </a:rPr>
              <a:t>Le panier 100%</a:t>
            </a:r>
          </a:p>
          <a:p>
            <a:pPr>
              <a:spcAft>
                <a:spcPts val="683"/>
              </a:spcAft>
            </a:pPr>
            <a:r>
              <a:rPr lang="fr-FR" sz="1025" dirty="0">
                <a:solidFill>
                  <a:srgbClr val="0FB2C8"/>
                </a:solidFill>
                <a:latin typeface="Source Sans Pro" panose="020B0503030403020204" pitchFamily="34" charset="0"/>
              </a:rPr>
              <a:t>0€ de reste à charge sur les équipements inclus dans ce panier qui sont soumis à des prix limites de vente.</a:t>
            </a:r>
          </a:p>
          <a:p>
            <a:pPr>
              <a:spcAft>
                <a:spcPts val="683"/>
              </a:spcAft>
            </a:pPr>
            <a:r>
              <a:rPr lang="fr-FR" sz="1025" dirty="0">
                <a:solidFill>
                  <a:srgbClr val="0FB2C8"/>
                </a:solidFill>
                <a:latin typeface="Source Sans Pro" panose="020B0503030403020204" pitchFamily="34" charset="0"/>
              </a:rPr>
              <a:t>Grâce au respect de ces PLV,  la Sécurité sociale et la complémentaire santé s’engagent à couvrir 100% de vos frais.</a:t>
            </a:r>
          </a:p>
          <a:p>
            <a:pPr algn="ctr">
              <a:spcAft>
                <a:spcPts val="683"/>
              </a:spcAft>
            </a:pPr>
            <a:endParaRPr lang="fr-FR" sz="1366" dirty="0">
              <a:solidFill>
                <a:srgbClr val="0FB2C8"/>
              </a:solidFill>
              <a:latin typeface="Source Sans Pro" panose="020B0503030403020204" pitchFamily="34" charset="0"/>
            </a:endParaRPr>
          </a:p>
          <a:p>
            <a:pPr>
              <a:spcAft>
                <a:spcPts val="683"/>
              </a:spcAft>
            </a:pPr>
            <a:r>
              <a:rPr lang="fr-FR" sz="1366" b="1" dirty="0">
                <a:solidFill>
                  <a:srgbClr val="0FB2C8"/>
                </a:solidFill>
                <a:latin typeface="Source Sans Pro" panose="020B0503030403020204" pitchFamily="34" charset="0"/>
              </a:rPr>
              <a:t>Le</a:t>
            </a:r>
            <a:r>
              <a:rPr lang="fr-FR" sz="1366" dirty="0">
                <a:solidFill>
                  <a:srgbClr val="0FB2C8"/>
                </a:solidFill>
                <a:latin typeface="Source Sans Pro" panose="020B0503030403020204" pitchFamily="34" charset="0"/>
              </a:rPr>
              <a:t> </a:t>
            </a:r>
            <a:r>
              <a:rPr lang="fr-FR" sz="1366" b="1" dirty="0">
                <a:solidFill>
                  <a:srgbClr val="0FB2C8"/>
                </a:solidFill>
                <a:latin typeface="Source Sans Pro" panose="020B0503030403020204" pitchFamily="34" charset="0"/>
              </a:rPr>
              <a:t>panier libre </a:t>
            </a:r>
            <a:r>
              <a:rPr lang="fr-FR" sz="1366" dirty="0">
                <a:solidFill>
                  <a:srgbClr val="0FB2C8"/>
                </a:solidFill>
                <a:latin typeface="Source Sans Pro" panose="020B0503030403020204" pitchFamily="34" charset="0"/>
              </a:rPr>
              <a:t>et</a:t>
            </a:r>
            <a:r>
              <a:rPr lang="fr-FR" sz="1366" b="1" dirty="0">
                <a:solidFill>
                  <a:srgbClr val="0FB2C8"/>
                </a:solidFill>
                <a:latin typeface="Source Sans Pro" panose="020B0503030403020204" pitchFamily="34" charset="0"/>
              </a:rPr>
              <a:t> le</a:t>
            </a:r>
            <a:r>
              <a:rPr lang="fr-FR" sz="1366" dirty="0">
                <a:solidFill>
                  <a:srgbClr val="0FB2C8"/>
                </a:solidFill>
                <a:latin typeface="Source Sans Pro" panose="020B0503030403020204" pitchFamily="34" charset="0"/>
              </a:rPr>
              <a:t> </a:t>
            </a:r>
            <a:r>
              <a:rPr lang="fr-FR" sz="1366" b="1" dirty="0">
                <a:solidFill>
                  <a:srgbClr val="0FB2C8"/>
                </a:solidFill>
                <a:latin typeface="Source Sans Pro" panose="020B0503030403020204" pitchFamily="34" charset="0"/>
              </a:rPr>
              <a:t>panier</a:t>
            </a:r>
            <a:r>
              <a:rPr lang="fr-FR" sz="1366" dirty="0">
                <a:solidFill>
                  <a:srgbClr val="0FB2C8"/>
                </a:solidFill>
                <a:latin typeface="Source Sans Pro" panose="020B0503030403020204" pitchFamily="34" charset="0"/>
              </a:rPr>
              <a:t> </a:t>
            </a:r>
            <a:r>
              <a:rPr lang="fr-FR" sz="1366" b="1" dirty="0">
                <a:solidFill>
                  <a:srgbClr val="0FB2C8"/>
                </a:solidFill>
                <a:latin typeface="Source Sans Pro" panose="020B0503030403020204" pitchFamily="34" charset="0"/>
              </a:rPr>
              <a:t>maitrisé</a:t>
            </a:r>
          </a:p>
          <a:p>
            <a:pPr algn="just">
              <a:spcAft>
                <a:spcPts val="683"/>
              </a:spcAft>
            </a:pPr>
            <a:r>
              <a:rPr lang="fr-FR" sz="1025" dirty="0">
                <a:solidFill>
                  <a:srgbClr val="0FB2C8"/>
                </a:solidFill>
                <a:latin typeface="Source Sans Pro" panose="020B0503030403020204" pitchFamily="34" charset="0"/>
              </a:rPr>
              <a:t>Les assurés sont libres de choisir leurs équipements et leur reste à charge est variable selon la formule.</a:t>
            </a:r>
          </a:p>
          <a:p>
            <a:pPr marL="325365" indent="-325365" algn="just">
              <a:spcAft>
                <a:spcPts val="683"/>
              </a:spcAft>
              <a:buFontTx/>
              <a:buChar char="-"/>
            </a:pPr>
            <a:endParaRPr lang="fr-FR" sz="1366" dirty="0">
              <a:solidFill>
                <a:srgbClr val="0FB2C8"/>
              </a:solidFill>
              <a:latin typeface="Source Sans Pro" panose="020B0503030403020204" pitchFamily="34" charset="0"/>
            </a:endParaRPr>
          </a:p>
          <a:p>
            <a:pPr algn="just" defTabSz="928849"/>
            <a:endParaRPr lang="fr-FR" sz="1537" dirty="0">
              <a:latin typeface="Source Sans Pro" panose="020B0503030403020204" pitchFamily="34" charset="0"/>
            </a:endParaRPr>
          </a:p>
        </p:txBody>
      </p:sp>
      <p:sp>
        <p:nvSpPr>
          <p:cNvPr id="29" name="Rectangle : avec coins arrondis en haut 28">
            <a:extLst>
              <a:ext uri="{FF2B5EF4-FFF2-40B4-BE49-F238E27FC236}">
                <a16:creationId xmlns:a16="http://schemas.microsoft.com/office/drawing/2014/main" id="{C3E64AAF-FA99-49E8-87B8-75508ED77C98}"/>
              </a:ext>
            </a:extLst>
          </p:cNvPr>
          <p:cNvSpPr/>
          <p:nvPr/>
        </p:nvSpPr>
        <p:spPr>
          <a:xfrm rot="10800000">
            <a:off x="381841" y="2623274"/>
            <a:ext cx="1305302" cy="1588345"/>
          </a:xfrm>
          <a:prstGeom prst="round2SameRect">
            <a:avLst/>
          </a:prstGeom>
          <a:solidFill>
            <a:srgbClr val="91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9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132F11-EF79-4530-93C5-847A5CBE5F9F}"/>
              </a:ext>
            </a:extLst>
          </p:cNvPr>
          <p:cNvSpPr/>
          <p:nvPr/>
        </p:nvSpPr>
        <p:spPr>
          <a:xfrm>
            <a:off x="381840" y="2607954"/>
            <a:ext cx="1305303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83"/>
              </a:spcAft>
            </a:pPr>
            <a:r>
              <a:rPr lang="fr-FR" sz="854" dirty="0">
                <a:solidFill>
                  <a:schemeClr val="bg1"/>
                </a:solidFill>
                <a:latin typeface="Source Sans Pro" panose="020B0503030403020204" pitchFamily="34" charset="0"/>
              </a:rPr>
              <a:t>Les équipements inclus dans ce panier sont soumis à des prix limites de vente qui permettent de n’avoir aucun reste à charge sous réserve que les professionnels de santé les respectent.</a:t>
            </a:r>
          </a:p>
        </p:txBody>
      </p:sp>
      <p:sp>
        <p:nvSpPr>
          <p:cNvPr id="31" name="Rectangle : avec coins arrondis en haut 30">
            <a:extLst>
              <a:ext uri="{FF2B5EF4-FFF2-40B4-BE49-F238E27FC236}">
                <a16:creationId xmlns:a16="http://schemas.microsoft.com/office/drawing/2014/main" id="{5314B336-3C3C-4A50-8535-A9A33EC75515}"/>
              </a:ext>
            </a:extLst>
          </p:cNvPr>
          <p:cNvSpPr/>
          <p:nvPr/>
        </p:nvSpPr>
        <p:spPr>
          <a:xfrm rot="10800000">
            <a:off x="1889382" y="2633148"/>
            <a:ext cx="1305302" cy="1588345"/>
          </a:xfrm>
          <a:prstGeom prst="round2SameRect">
            <a:avLst/>
          </a:prstGeom>
          <a:solidFill>
            <a:srgbClr val="FCD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9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7D9092-C242-494A-B1A2-AA0A04890FFB}"/>
              </a:ext>
            </a:extLst>
          </p:cNvPr>
          <p:cNvSpPr/>
          <p:nvPr/>
        </p:nvSpPr>
        <p:spPr>
          <a:xfrm>
            <a:off x="1897778" y="2617828"/>
            <a:ext cx="1305303" cy="136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83"/>
              </a:spcAft>
            </a:pPr>
            <a:r>
              <a:rPr lang="fr-FR" sz="854" dirty="0">
                <a:solidFill>
                  <a:srgbClr val="00008F"/>
                </a:solidFill>
                <a:latin typeface="Source Sans Pro" panose="020B0503030403020204" pitchFamily="34" charset="0"/>
              </a:rPr>
              <a:t>Les équipements inclus dans ce panier sont soumis à des prix limites de vente supérieurs à ceux du panier 100%. </a:t>
            </a:r>
          </a:p>
          <a:p>
            <a:pPr algn="just">
              <a:spcAft>
                <a:spcPts val="683"/>
              </a:spcAft>
            </a:pPr>
            <a:r>
              <a:rPr lang="fr-FR" sz="854" dirty="0">
                <a:solidFill>
                  <a:srgbClr val="00008F"/>
                </a:solidFill>
                <a:latin typeface="Source Sans Pro" panose="020B0503030403020204" pitchFamily="34" charset="0"/>
              </a:rPr>
              <a:t>Le reste à charge de l’assuré est variable selon le niveau de garantie de son contrat.</a:t>
            </a:r>
          </a:p>
        </p:txBody>
      </p:sp>
      <p:sp>
        <p:nvSpPr>
          <p:cNvPr id="33" name="Rectangle : avec coins arrondis en haut 32">
            <a:extLst>
              <a:ext uri="{FF2B5EF4-FFF2-40B4-BE49-F238E27FC236}">
                <a16:creationId xmlns:a16="http://schemas.microsoft.com/office/drawing/2014/main" id="{E6E55CF0-7CC0-4B62-89B5-B8ECBEAEEA6D}"/>
              </a:ext>
            </a:extLst>
          </p:cNvPr>
          <p:cNvSpPr/>
          <p:nvPr/>
        </p:nvSpPr>
        <p:spPr>
          <a:xfrm rot="10800000">
            <a:off x="3396922" y="2637899"/>
            <a:ext cx="1305302" cy="1588345"/>
          </a:xfrm>
          <a:prstGeom prst="round2SameRect">
            <a:avLst/>
          </a:prstGeom>
          <a:solidFill>
            <a:srgbClr val="00B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96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F55F94-44E3-431F-85C3-AF15569CB01A}"/>
              </a:ext>
            </a:extLst>
          </p:cNvPr>
          <p:cNvSpPr/>
          <p:nvPr/>
        </p:nvSpPr>
        <p:spPr>
          <a:xfrm>
            <a:off x="3380770" y="2622579"/>
            <a:ext cx="1305303" cy="1275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83"/>
              </a:spcAft>
            </a:pPr>
            <a:r>
              <a:rPr lang="fr-FR" sz="854" dirty="0">
                <a:solidFill>
                  <a:schemeClr val="bg1"/>
                </a:solidFill>
                <a:latin typeface="Source Sans Pro" panose="020B0503030403020204" pitchFamily="34" charset="0"/>
              </a:rPr>
              <a:t>Le prix des équipements inclus dans ce panier sont fixés librement par des professionnels de santé et le reste à charge de l’assuré est variable selon le niveau de garantie de son contrat.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3CDF10-A737-4B5D-B26F-E64BCE7F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97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62685" y="873693"/>
            <a:ext cx="5764988" cy="720722"/>
            <a:chOff x="762685" y="873693"/>
            <a:chExt cx="5764988" cy="720722"/>
          </a:xfrm>
        </p:grpSpPr>
        <p:sp>
          <p:nvSpPr>
            <p:cNvPr id="8" name="Espace réservé du texte 3"/>
            <p:cNvSpPr txBox="1">
              <a:spLocks/>
            </p:cNvSpPr>
            <p:nvPr/>
          </p:nvSpPr>
          <p:spPr>
            <a:xfrm>
              <a:off x="1675262" y="954587"/>
              <a:ext cx="4852411" cy="59481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3"/>
                </a:buBlip>
                <a:defRPr sz="1800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727A"/>
                </a:buClr>
                <a:buSzPct val="100000"/>
                <a:buFont typeface="Wingdings" pitchFamily="2" charset="2"/>
                <a:buChar char="à"/>
                <a:defRPr sz="1600" b="1" kern="1200" baseline="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2pPr>
              <a:lvl3pPr marL="1077913" indent="-163513" algn="l" defTabSz="457200" rtl="0" eaLnBrk="1" latinLnBrk="0" hangingPunct="1">
                <a:spcBef>
                  <a:spcPct val="20000"/>
                </a:spcBef>
                <a:buClr>
                  <a:srgbClr val="004563"/>
                </a:buClr>
                <a:buSzPct val="100000"/>
                <a:buFont typeface="Arial" pitchFamily="34" charset="0"/>
                <a:buChar char="­"/>
                <a:defRPr sz="1400" i="1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3pPr>
              <a:lvl4pPr marL="630238" indent="0" algn="l" defTabSz="4572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01688" indent="-17145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­"/>
                <a:tabLst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Les frais de santé augmentent et la Sécurité sociale ne peut pas suivre. Trouver </a:t>
              </a:r>
              <a:r>
                <a:rPr lang="fr-FR" sz="12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  <a:t>une solution pour être correctement remboursé </a:t>
              </a:r>
              <a:br>
                <a:rPr lang="fr-FR" sz="12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des frais médicaux courants est une priorité pour tous.</a:t>
              </a:r>
            </a:p>
          </p:txBody>
        </p:sp>
        <p:grpSp>
          <p:nvGrpSpPr>
            <p:cNvPr id="18" name="Grouper 17"/>
            <p:cNvGrpSpPr/>
            <p:nvPr/>
          </p:nvGrpSpPr>
          <p:grpSpPr>
            <a:xfrm>
              <a:off x="762685" y="873693"/>
              <a:ext cx="720722" cy="720722"/>
              <a:chOff x="965882" y="1170026"/>
              <a:chExt cx="900902" cy="900902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965882" y="1170026"/>
                <a:ext cx="900902" cy="9009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8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Picture 5" descr="C:\Users\S637501\AppData\Local\Temp\wzd210\icon_health_health_kit\rgb\300dpi_x4\health_kit_blue_x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520" y="1275664"/>
                <a:ext cx="689626" cy="689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Grouper 18"/>
          <p:cNvGrpSpPr/>
          <p:nvPr/>
        </p:nvGrpSpPr>
        <p:grpSpPr>
          <a:xfrm>
            <a:off x="762685" y="1847359"/>
            <a:ext cx="4740647" cy="720722"/>
            <a:chOff x="762685" y="1847359"/>
            <a:chExt cx="4740647" cy="720722"/>
          </a:xfrm>
        </p:grpSpPr>
        <p:sp>
          <p:nvSpPr>
            <p:cNvPr id="6" name="Espace réservé du texte 3"/>
            <p:cNvSpPr txBox="1">
              <a:spLocks/>
            </p:cNvSpPr>
            <p:nvPr/>
          </p:nvSpPr>
          <p:spPr>
            <a:xfrm>
              <a:off x="1675261" y="2004454"/>
              <a:ext cx="3828071" cy="42548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3"/>
                </a:buBlip>
                <a:defRPr sz="1800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727A"/>
                </a:buClr>
                <a:buSzPct val="100000"/>
                <a:buFont typeface="Wingdings" pitchFamily="2" charset="2"/>
                <a:buChar char="à"/>
                <a:defRPr sz="1600" b="1" kern="1200" baseline="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2pPr>
              <a:lvl3pPr marL="1077913" indent="-163513" algn="l" defTabSz="457200" rtl="0" eaLnBrk="1" latinLnBrk="0" hangingPunct="1">
                <a:spcBef>
                  <a:spcPct val="20000"/>
                </a:spcBef>
                <a:buClr>
                  <a:srgbClr val="004563"/>
                </a:buClr>
                <a:buSzPct val="100000"/>
                <a:buFont typeface="Arial" pitchFamily="34" charset="0"/>
                <a:buChar char="­"/>
                <a:defRPr sz="1400" i="1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3pPr>
              <a:lvl4pPr marL="630238" indent="0" algn="l" defTabSz="4572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01688" indent="-17145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­"/>
                <a:tabLst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Avoir une </a:t>
              </a:r>
              <a:r>
                <a:rPr lang="fr-FR" sz="12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  <a:t>complémentaire santé à un tarif </a:t>
              </a:r>
              <a:r>
                <a:rPr lang="fr-FR" sz="1200" b="1">
                  <a:solidFill>
                    <a:srgbClr val="00008F"/>
                  </a:solidFill>
                  <a:latin typeface="Source Sans Pro" panose="020B0503030403020204" pitchFamily="34" charset="0"/>
                </a:rPr>
                <a:t>attractif </a:t>
              </a:r>
              <a:r>
                <a:rPr lang="fr-FR" sz="1200">
                  <a:solidFill>
                    <a:schemeClr val="tx1"/>
                  </a:solidFill>
                  <a:latin typeface="Source Sans Pro" panose="020B0503030403020204" pitchFamily="34" charset="0"/>
                </a:rPr>
                <a:t>permet </a:t>
              </a:r>
              <a: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de concilier couverture </a:t>
              </a:r>
              <a:r>
                <a:rPr lang="fr-FR" sz="1200">
                  <a:solidFill>
                    <a:schemeClr val="tx1"/>
                  </a:solidFill>
                  <a:latin typeface="Source Sans Pro" panose="020B0503030403020204" pitchFamily="34" charset="0"/>
                </a:rPr>
                <a:t>santé et </a:t>
              </a:r>
              <a: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pouvoir d’achat.</a:t>
              </a:r>
            </a:p>
          </p:txBody>
        </p:sp>
        <p:grpSp>
          <p:nvGrpSpPr>
            <p:cNvPr id="12" name="Grouper 11"/>
            <p:cNvGrpSpPr>
              <a:grpSpLocks noChangeAspect="1"/>
            </p:cNvGrpSpPr>
            <p:nvPr/>
          </p:nvGrpSpPr>
          <p:grpSpPr>
            <a:xfrm>
              <a:off x="762685" y="1847359"/>
              <a:ext cx="720722" cy="720722"/>
              <a:chOff x="4131768" y="2687088"/>
              <a:chExt cx="1126127" cy="1126127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4131768" y="2687088"/>
                <a:ext cx="1126127" cy="11261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8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4" name="Picture 6" descr="C:\Users\S637501\AppData\Local\Temp\wz25ca\icon_lifesavings_bills_euro\rgb\300dpi_x4\bills_euro_blue_x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6967" y="2786123"/>
                <a:ext cx="928056" cy="928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" name="Grouper 19"/>
          <p:cNvGrpSpPr/>
          <p:nvPr/>
        </p:nvGrpSpPr>
        <p:grpSpPr>
          <a:xfrm>
            <a:off x="762685" y="2766454"/>
            <a:ext cx="3538382" cy="936160"/>
            <a:chOff x="762685" y="2766454"/>
            <a:chExt cx="3538382" cy="936160"/>
          </a:xfrm>
        </p:grpSpPr>
        <p:sp>
          <p:nvSpPr>
            <p:cNvPr id="7" name="Espace réservé du texte 3"/>
            <p:cNvSpPr txBox="1">
              <a:spLocks/>
            </p:cNvSpPr>
            <p:nvPr/>
          </p:nvSpPr>
          <p:spPr>
            <a:xfrm>
              <a:off x="1675262" y="2766454"/>
              <a:ext cx="2625805" cy="80648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3"/>
                </a:buBlip>
                <a:defRPr sz="1800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727A"/>
                </a:buClr>
                <a:buSzPct val="100000"/>
                <a:buFont typeface="Wingdings" pitchFamily="2" charset="2"/>
                <a:buChar char="à"/>
                <a:defRPr sz="1600" b="1" kern="1200" baseline="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2pPr>
              <a:lvl3pPr marL="1077913" indent="-163513" algn="l" defTabSz="457200" rtl="0" eaLnBrk="1" latinLnBrk="0" hangingPunct="1">
                <a:spcBef>
                  <a:spcPct val="20000"/>
                </a:spcBef>
                <a:buClr>
                  <a:srgbClr val="004563"/>
                </a:buClr>
                <a:buSzPct val="100000"/>
                <a:buFont typeface="Arial" pitchFamily="34" charset="0"/>
                <a:buChar char="­"/>
                <a:defRPr sz="1400" i="1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3pPr>
              <a:lvl4pPr marL="630238" indent="0" algn="l" defTabSz="4572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01688" indent="-17145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­"/>
                <a:tabLst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L’offre commerciale Assurance santé pour votre commune permet de </a:t>
              </a:r>
              <a:b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</a:br>
              <a:r>
                <a:rPr lang="fr-FR" sz="1200" b="1" dirty="0">
                  <a:solidFill>
                    <a:srgbClr val="00008F"/>
                  </a:solidFill>
                  <a:latin typeface="Source Sans Pro" panose="020B0503030403020204" pitchFamily="34" charset="0"/>
                </a:rPr>
                <a:t>se simplifier la vie au quotidien</a:t>
              </a:r>
              <a: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 </a:t>
              </a:r>
              <a:b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grâce au tiers-payant et à la présence d’un interlocuteur de proximité </a:t>
              </a:r>
              <a:b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chemeClr val="tx1"/>
                  </a:solidFill>
                  <a:latin typeface="Source Sans Pro" panose="020B0503030403020204" pitchFamily="34" charset="0"/>
                </a:rPr>
                <a:t>pour répondre à vos questions.</a:t>
              </a:r>
            </a:p>
          </p:txBody>
        </p:sp>
        <p:grpSp>
          <p:nvGrpSpPr>
            <p:cNvPr id="15" name="Grouper 14"/>
            <p:cNvGrpSpPr>
              <a:grpSpLocks noChangeAspect="1"/>
            </p:cNvGrpSpPr>
            <p:nvPr/>
          </p:nvGrpSpPr>
          <p:grpSpPr>
            <a:xfrm>
              <a:off x="762685" y="2981892"/>
              <a:ext cx="720722" cy="720722"/>
              <a:chOff x="6855659" y="2741372"/>
              <a:chExt cx="1126127" cy="1126127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6855659" y="2741372"/>
                <a:ext cx="1126127" cy="11261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8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7" name="Picture 7" descr="C:\Users\S637501\AppData\Local\Temp\wz7ca0\icon_people_conversation\rgb\300dpi_x4\conversation_blue_x4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0886" y="2824325"/>
                <a:ext cx="962624" cy="960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291BA57A-2C91-384E-9693-1C66ACB72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9296" y="664328"/>
            <a:ext cx="5673506" cy="3807505"/>
          </a:xfrm>
          <a:prstGeom prst="rect">
            <a:avLst/>
          </a:prstGeom>
        </p:spPr>
      </p:pic>
      <p:pic>
        <p:nvPicPr>
          <p:cNvPr id="29" name="Logo AXA" descr="\\Mac\AllFiles\Volumes\DOSSIERS EN COURS\17_1098 AXA_Creation_gabarits\elements\png\new_logo_axa_rg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6488" y="4037013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er 41">
            <a:extLst>
              <a:ext uri="{FF2B5EF4-FFF2-40B4-BE49-F238E27FC236}">
                <a16:creationId xmlns:a16="http://schemas.microsoft.com/office/drawing/2014/main" id="{01289F0F-9C87-4100-BF6C-9264359DBC27}"/>
              </a:ext>
            </a:extLst>
          </p:cNvPr>
          <p:cNvGrpSpPr/>
          <p:nvPr/>
        </p:nvGrpSpPr>
        <p:grpSpPr>
          <a:xfrm>
            <a:off x="185231" y="101989"/>
            <a:ext cx="719724" cy="641099"/>
            <a:chOff x="1814652" y="2532236"/>
            <a:chExt cx="1173707" cy="1200106"/>
          </a:xfrm>
        </p:grpSpPr>
        <p:sp>
          <p:nvSpPr>
            <p:cNvPr id="25" name="Larme 24">
              <a:extLst>
                <a:ext uri="{FF2B5EF4-FFF2-40B4-BE49-F238E27FC236}">
                  <a16:creationId xmlns:a16="http://schemas.microsoft.com/office/drawing/2014/main" id="{0F3051B7-23F8-411A-BB34-5D9AAEDF6D14}"/>
                </a:ext>
              </a:extLst>
            </p:cNvPr>
            <p:cNvSpPr/>
            <p:nvPr/>
          </p:nvSpPr>
          <p:spPr>
            <a:xfrm rot="8100000">
              <a:off x="1814652" y="2532236"/>
              <a:ext cx="1173707" cy="1200106"/>
            </a:xfrm>
            <a:prstGeom prst="teardrop">
              <a:avLst/>
            </a:prstGeom>
            <a:solidFill>
              <a:srgbClr val="000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D55E7C8-AC12-4029-97DB-994D2C5DF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400" y="2826346"/>
              <a:ext cx="720213" cy="780089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5E6F13A-6A53-4E5C-853E-214052410044}"/>
              </a:ext>
            </a:extLst>
          </p:cNvPr>
          <p:cNvSpPr/>
          <p:nvPr/>
        </p:nvSpPr>
        <p:spPr>
          <a:xfrm>
            <a:off x="919466" y="167317"/>
            <a:ext cx="2986578" cy="29010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r-FR" b="1" dirty="0">
                <a:solidFill>
                  <a:srgbClr val="00008F"/>
                </a:solidFill>
                <a:latin typeface="Source Sans Pro" panose="020B0503030403020204" pitchFamily="34" charset="0"/>
              </a:rPr>
              <a:t>Répondre à vos attentes</a:t>
            </a:r>
            <a:endParaRPr lang="fr-FR" sz="4000" b="1" dirty="0">
              <a:solidFill>
                <a:srgbClr val="00008F"/>
              </a:solidFill>
              <a:latin typeface="Source Sans Pro" panose="020B050303040302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33F954-D0B3-44AB-8242-A5ACDC73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995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Tout le monde à droit à une bonne complémentaire santé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18C6540-F920-FC44-AF1D-1A6267FD0114}"/>
              </a:ext>
            </a:extLst>
          </p:cNvPr>
          <p:cNvGrpSpPr/>
          <p:nvPr/>
        </p:nvGrpSpPr>
        <p:grpSpPr>
          <a:xfrm>
            <a:off x="1192925" y="677698"/>
            <a:ext cx="6418608" cy="1193800"/>
            <a:chOff x="1192925" y="677698"/>
            <a:chExt cx="6418608" cy="11938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22139CB-51F9-F94E-957E-DDC1577CA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2925" y="677698"/>
              <a:ext cx="1778000" cy="1193800"/>
            </a:xfrm>
            <a:prstGeom prst="rect">
              <a:avLst/>
            </a:prstGeom>
          </p:spPr>
        </p:pic>
        <p:sp>
          <p:nvSpPr>
            <p:cNvPr id="7" name="Espace réservé du texte 3"/>
            <p:cNvSpPr txBox="1">
              <a:spLocks/>
            </p:cNvSpPr>
            <p:nvPr/>
          </p:nvSpPr>
          <p:spPr>
            <a:xfrm>
              <a:off x="3147798" y="941996"/>
              <a:ext cx="4463735" cy="802137"/>
            </a:xfrm>
            <a:prstGeom prst="rect">
              <a:avLst/>
            </a:prstGeom>
          </p:spPr>
          <p:txBody>
            <a:bodyPr vert="horz" lIns="0" tIns="0" rIns="0" bIns="0" rtlCol="0">
              <a:normAutofit lnSpcReduction="1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3"/>
                </a:buBlip>
                <a:defRPr sz="1800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727A"/>
                </a:buClr>
                <a:buSzPct val="100000"/>
                <a:buFont typeface="Wingdings" pitchFamily="2" charset="2"/>
                <a:buChar char="à"/>
                <a:defRPr sz="1600" b="1" kern="1200" baseline="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2pPr>
              <a:lvl3pPr marL="1077913" indent="-163513" algn="l" defTabSz="457200" rtl="0" eaLnBrk="1" latinLnBrk="0" hangingPunct="1">
                <a:spcBef>
                  <a:spcPct val="20000"/>
                </a:spcBef>
                <a:buClr>
                  <a:srgbClr val="004563"/>
                </a:buClr>
                <a:buSzPct val="100000"/>
                <a:buFont typeface="Arial" pitchFamily="34" charset="0"/>
                <a:buChar char="­"/>
                <a:defRPr sz="1400" i="1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3pPr>
              <a:lvl4pPr marL="630238" indent="0" algn="l" defTabSz="4572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01688" indent="-17145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­"/>
                <a:tabLst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s-IS" sz="1500" b="1" dirty="0">
                  <a:solidFill>
                    <a:srgbClr val="00AEC6"/>
                  </a:solidFill>
                </a:rPr>
                <a:t>Claire - </a:t>
              </a:r>
              <a:r>
                <a:rPr lang="fr-FR" sz="1200" i="1" dirty="0">
                  <a:solidFill>
                    <a:srgbClr val="343C3D"/>
                  </a:solidFill>
                  <a:latin typeface="Source Sans Pro" panose="020B0503030403020204" pitchFamily="34" charset="0"/>
                </a:rPr>
                <a:t>Travailleur indépendant</a:t>
              </a:r>
            </a:p>
            <a:p>
              <a:pPr marL="0" indent="0">
                <a:buNone/>
              </a:pPr>
              <a:r>
                <a:rPr lang="fr-FR" sz="1200" dirty="0">
                  <a:solidFill>
                    <a:srgbClr val="343C3D"/>
                  </a:solidFill>
                  <a:latin typeface="Source Sans Pro" panose="020B0503030403020204" pitchFamily="34" charset="0"/>
                </a:rPr>
                <a:t>« Comme quand j’étais salariée, j’ai besoin d’être bien remboursée. </a:t>
              </a:r>
              <a:br>
                <a:rPr lang="fr-FR" sz="1200" dirty="0">
                  <a:solidFill>
                    <a:srgbClr val="343C3D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rgbClr val="343C3D"/>
                  </a:solidFill>
                  <a:latin typeface="Source Sans Pro" panose="020B0503030403020204" pitchFamily="34" charset="0"/>
                </a:rPr>
                <a:t>Il faut que je trouve une mutuelle pas trop chère </a:t>
              </a:r>
              <a:br>
                <a:rPr lang="fr-FR" sz="1200" dirty="0">
                  <a:solidFill>
                    <a:srgbClr val="343C3D"/>
                  </a:solidFill>
                  <a:latin typeface="Source Sans Pro" panose="020B0503030403020204" pitchFamily="34" charset="0"/>
                </a:rPr>
              </a:br>
              <a:r>
                <a:rPr lang="fr-FR" sz="1200" dirty="0">
                  <a:solidFill>
                    <a:srgbClr val="343C3D"/>
                  </a:solidFill>
                  <a:latin typeface="Source Sans Pro" panose="020B0503030403020204" pitchFamily="34" charset="0"/>
                </a:rPr>
                <a:t>qui offre de bonnes garanties sur l’essentiel.»</a:t>
              </a:r>
            </a:p>
          </p:txBody>
        </p:sp>
        <p:grpSp>
          <p:nvGrpSpPr>
            <p:cNvPr id="26" name="Groupe 68"/>
            <p:cNvGrpSpPr/>
            <p:nvPr/>
          </p:nvGrpSpPr>
          <p:grpSpPr>
            <a:xfrm>
              <a:off x="2757375" y="917096"/>
              <a:ext cx="271914" cy="271618"/>
              <a:chOff x="-1206500" y="1404938"/>
              <a:chExt cx="1463675" cy="1462087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-1206500" y="1404938"/>
                <a:ext cx="1463675" cy="1462087"/>
              </a:xfrm>
              <a:custGeom>
                <a:avLst/>
                <a:gdLst/>
                <a:ahLst/>
                <a:cxnLst>
                  <a:cxn ang="0">
                    <a:pos x="1842" y="969"/>
                  </a:cxn>
                  <a:cxn ang="0">
                    <a:pos x="1824" y="1107"/>
                  </a:cxn>
                  <a:cxn ang="0">
                    <a:pos x="1787" y="1237"/>
                  </a:cxn>
                  <a:cxn ang="0">
                    <a:pos x="1732" y="1361"/>
                  </a:cxn>
                  <a:cxn ang="0">
                    <a:pos x="1660" y="1473"/>
                  </a:cxn>
                  <a:cxn ang="0">
                    <a:pos x="1574" y="1572"/>
                  </a:cxn>
                  <a:cxn ang="0">
                    <a:pos x="1473" y="1660"/>
                  </a:cxn>
                  <a:cxn ang="0">
                    <a:pos x="1361" y="1731"/>
                  </a:cxn>
                  <a:cxn ang="0">
                    <a:pos x="1239" y="1787"/>
                  </a:cxn>
                  <a:cxn ang="0">
                    <a:pos x="1107" y="1824"/>
                  </a:cxn>
                  <a:cxn ang="0">
                    <a:pos x="969" y="1842"/>
                  </a:cxn>
                  <a:cxn ang="0">
                    <a:pos x="875" y="1842"/>
                  </a:cxn>
                  <a:cxn ang="0">
                    <a:pos x="737" y="1824"/>
                  </a:cxn>
                  <a:cxn ang="0">
                    <a:pos x="605" y="1787"/>
                  </a:cxn>
                  <a:cxn ang="0">
                    <a:pos x="483" y="1731"/>
                  </a:cxn>
                  <a:cxn ang="0">
                    <a:pos x="371" y="1660"/>
                  </a:cxn>
                  <a:cxn ang="0">
                    <a:pos x="270" y="1572"/>
                  </a:cxn>
                  <a:cxn ang="0">
                    <a:pos x="184" y="1473"/>
                  </a:cxn>
                  <a:cxn ang="0">
                    <a:pos x="111" y="1361"/>
                  </a:cxn>
                  <a:cxn ang="0">
                    <a:pos x="55" y="1237"/>
                  </a:cxn>
                  <a:cxn ang="0">
                    <a:pos x="20" y="1107"/>
                  </a:cxn>
                  <a:cxn ang="0">
                    <a:pos x="2" y="969"/>
                  </a:cxn>
                  <a:cxn ang="0">
                    <a:pos x="2" y="873"/>
                  </a:cxn>
                  <a:cxn ang="0">
                    <a:pos x="20" y="735"/>
                  </a:cxn>
                  <a:cxn ang="0">
                    <a:pos x="55" y="605"/>
                  </a:cxn>
                  <a:cxn ang="0">
                    <a:pos x="111" y="481"/>
                  </a:cxn>
                  <a:cxn ang="0">
                    <a:pos x="184" y="369"/>
                  </a:cxn>
                  <a:cxn ang="0">
                    <a:pos x="270" y="270"/>
                  </a:cxn>
                  <a:cxn ang="0">
                    <a:pos x="371" y="182"/>
                  </a:cxn>
                  <a:cxn ang="0">
                    <a:pos x="483" y="111"/>
                  </a:cxn>
                  <a:cxn ang="0">
                    <a:pos x="605" y="55"/>
                  </a:cxn>
                  <a:cxn ang="0">
                    <a:pos x="737" y="18"/>
                  </a:cxn>
                  <a:cxn ang="0">
                    <a:pos x="875" y="0"/>
                  </a:cxn>
                  <a:cxn ang="0">
                    <a:pos x="969" y="0"/>
                  </a:cxn>
                  <a:cxn ang="0">
                    <a:pos x="1107" y="18"/>
                  </a:cxn>
                  <a:cxn ang="0">
                    <a:pos x="1239" y="55"/>
                  </a:cxn>
                  <a:cxn ang="0">
                    <a:pos x="1361" y="111"/>
                  </a:cxn>
                  <a:cxn ang="0">
                    <a:pos x="1473" y="182"/>
                  </a:cxn>
                  <a:cxn ang="0">
                    <a:pos x="1574" y="270"/>
                  </a:cxn>
                  <a:cxn ang="0">
                    <a:pos x="1660" y="369"/>
                  </a:cxn>
                  <a:cxn ang="0">
                    <a:pos x="1732" y="481"/>
                  </a:cxn>
                  <a:cxn ang="0">
                    <a:pos x="1787" y="605"/>
                  </a:cxn>
                  <a:cxn ang="0">
                    <a:pos x="1824" y="735"/>
                  </a:cxn>
                  <a:cxn ang="0">
                    <a:pos x="1842" y="873"/>
                  </a:cxn>
                </a:cxnLst>
                <a:rect l="0" t="0" r="r" b="b"/>
                <a:pathLst>
                  <a:path w="1844" h="1842">
                    <a:moveTo>
                      <a:pt x="1844" y="922"/>
                    </a:moveTo>
                    <a:lnTo>
                      <a:pt x="1844" y="922"/>
                    </a:lnTo>
                    <a:lnTo>
                      <a:pt x="1842" y="969"/>
                    </a:lnTo>
                    <a:lnTo>
                      <a:pt x="1839" y="1014"/>
                    </a:lnTo>
                    <a:lnTo>
                      <a:pt x="1833" y="1062"/>
                    </a:lnTo>
                    <a:lnTo>
                      <a:pt x="1824" y="1107"/>
                    </a:lnTo>
                    <a:lnTo>
                      <a:pt x="1815" y="1151"/>
                    </a:lnTo>
                    <a:lnTo>
                      <a:pt x="1802" y="1195"/>
                    </a:lnTo>
                    <a:lnTo>
                      <a:pt x="1787" y="1237"/>
                    </a:lnTo>
                    <a:lnTo>
                      <a:pt x="1771" y="1279"/>
                    </a:lnTo>
                    <a:lnTo>
                      <a:pt x="1753" y="1320"/>
                    </a:lnTo>
                    <a:lnTo>
                      <a:pt x="1732" y="1361"/>
                    </a:lnTo>
                    <a:lnTo>
                      <a:pt x="1711" y="1398"/>
                    </a:lnTo>
                    <a:lnTo>
                      <a:pt x="1686" y="1436"/>
                    </a:lnTo>
                    <a:lnTo>
                      <a:pt x="1660" y="1473"/>
                    </a:lnTo>
                    <a:lnTo>
                      <a:pt x="1633" y="1507"/>
                    </a:lnTo>
                    <a:lnTo>
                      <a:pt x="1605" y="1541"/>
                    </a:lnTo>
                    <a:lnTo>
                      <a:pt x="1574" y="1572"/>
                    </a:lnTo>
                    <a:lnTo>
                      <a:pt x="1542" y="1603"/>
                    </a:lnTo>
                    <a:lnTo>
                      <a:pt x="1509" y="1632"/>
                    </a:lnTo>
                    <a:lnTo>
                      <a:pt x="1473" y="1660"/>
                    </a:lnTo>
                    <a:lnTo>
                      <a:pt x="1437" y="1686"/>
                    </a:lnTo>
                    <a:lnTo>
                      <a:pt x="1400" y="1709"/>
                    </a:lnTo>
                    <a:lnTo>
                      <a:pt x="1361" y="1731"/>
                    </a:lnTo>
                    <a:lnTo>
                      <a:pt x="1322" y="1753"/>
                    </a:lnTo>
                    <a:lnTo>
                      <a:pt x="1281" y="1770"/>
                    </a:lnTo>
                    <a:lnTo>
                      <a:pt x="1239" y="1787"/>
                    </a:lnTo>
                    <a:lnTo>
                      <a:pt x="1197" y="1801"/>
                    </a:lnTo>
                    <a:lnTo>
                      <a:pt x="1153" y="1814"/>
                    </a:lnTo>
                    <a:lnTo>
                      <a:pt x="1107" y="1824"/>
                    </a:lnTo>
                    <a:lnTo>
                      <a:pt x="1062" y="1832"/>
                    </a:lnTo>
                    <a:lnTo>
                      <a:pt x="1016" y="1839"/>
                    </a:lnTo>
                    <a:lnTo>
                      <a:pt x="969" y="1842"/>
                    </a:lnTo>
                    <a:lnTo>
                      <a:pt x="922" y="1842"/>
                    </a:lnTo>
                    <a:lnTo>
                      <a:pt x="922" y="1842"/>
                    </a:lnTo>
                    <a:lnTo>
                      <a:pt x="875" y="1842"/>
                    </a:lnTo>
                    <a:lnTo>
                      <a:pt x="828" y="1839"/>
                    </a:lnTo>
                    <a:lnTo>
                      <a:pt x="782" y="1832"/>
                    </a:lnTo>
                    <a:lnTo>
                      <a:pt x="737" y="1824"/>
                    </a:lnTo>
                    <a:lnTo>
                      <a:pt x="691" y="1814"/>
                    </a:lnTo>
                    <a:lnTo>
                      <a:pt x="647" y="1801"/>
                    </a:lnTo>
                    <a:lnTo>
                      <a:pt x="605" y="1787"/>
                    </a:lnTo>
                    <a:lnTo>
                      <a:pt x="563" y="1770"/>
                    </a:lnTo>
                    <a:lnTo>
                      <a:pt x="522" y="1753"/>
                    </a:lnTo>
                    <a:lnTo>
                      <a:pt x="483" y="1731"/>
                    </a:lnTo>
                    <a:lnTo>
                      <a:pt x="444" y="1709"/>
                    </a:lnTo>
                    <a:lnTo>
                      <a:pt x="407" y="1686"/>
                    </a:lnTo>
                    <a:lnTo>
                      <a:pt x="371" y="1660"/>
                    </a:lnTo>
                    <a:lnTo>
                      <a:pt x="335" y="1632"/>
                    </a:lnTo>
                    <a:lnTo>
                      <a:pt x="302" y="1603"/>
                    </a:lnTo>
                    <a:lnTo>
                      <a:pt x="270" y="1572"/>
                    </a:lnTo>
                    <a:lnTo>
                      <a:pt x="239" y="1541"/>
                    </a:lnTo>
                    <a:lnTo>
                      <a:pt x="210" y="1507"/>
                    </a:lnTo>
                    <a:lnTo>
                      <a:pt x="184" y="1473"/>
                    </a:lnTo>
                    <a:lnTo>
                      <a:pt x="158" y="1436"/>
                    </a:lnTo>
                    <a:lnTo>
                      <a:pt x="133" y="1398"/>
                    </a:lnTo>
                    <a:lnTo>
                      <a:pt x="111" y="1361"/>
                    </a:lnTo>
                    <a:lnTo>
                      <a:pt x="91" y="1320"/>
                    </a:lnTo>
                    <a:lnTo>
                      <a:pt x="73" y="1279"/>
                    </a:lnTo>
                    <a:lnTo>
                      <a:pt x="55" y="1237"/>
                    </a:lnTo>
                    <a:lnTo>
                      <a:pt x="41" y="1195"/>
                    </a:lnTo>
                    <a:lnTo>
                      <a:pt x="29" y="1151"/>
                    </a:lnTo>
                    <a:lnTo>
                      <a:pt x="20" y="1107"/>
                    </a:lnTo>
                    <a:lnTo>
                      <a:pt x="11" y="1062"/>
                    </a:lnTo>
                    <a:lnTo>
                      <a:pt x="5" y="1014"/>
                    </a:lnTo>
                    <a:lnTo>
                      <a:pt x="2" y="969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2" y="873"/>
                    </a:lnTo>
                    <a:lnTo>
                      <a:pt x="5" y="828"/>
                    </a:lnTo>
                    <a:lnTo>
                      <a:pt x="11" y="780"/>
                    </a:lnTo>
                    <a:lnTo>
                      <a:pt x="20" y="735"/>
                    </a:lnTo>
                    <a:lnTo>
                      <a:pt x="29" y="691"/>
                    </a:lnTo>
                    <a:lnTo>
                      <a:pt x="41" y="647"/>
                    </a:lnTo>
                    <a:lnTo>
                      <a:pt x="55" y="605"/>
                    </a:lnTo>
                    <a:lnTo>
                      <a:pt x="73" y="563"/>
                    </a:lnTo>
                    <a:lnTo>
                      <a:pt x="91" y="522"/>
                    </a:lnTo>
                    <a:lnTo>
                      <a:pt x="111" y="481"/>
                    </a:lnTo>
                    <a:lnTo>
                      <a:pt x="133" y="444"/>
                    </a:lnTo>
                    <a:lnTo>
                      <a:pt x="158" y="406"/>
                    </a:lnTo>
                    <a:lnTo>
                      <a:pt x="184" y="369"/>
                    </a:lnTo>
                    <a:lnTo>
                      <a:pt x="210" y="335"/>
                    </a:lnTo>
                    <a:lnTo>
                      <a:pt x="239" y="301"/>
                    </a:lnTo>
                    <a:lnTo>
                      <a:pt x="270" y="270"/>
                    </a:lnTo>
                    <a:lnTo>
                      <a:pt x="302" y="239"/>
                    </a:lnTo>
                    <a:lnTo>
                      <a:pt x="335" y="210"/>
                    </a:lnTo>
                    <a:lnTo>
                      <a:pt x="371" y="182"/>
                    </a:lnTo>
                    <a:lnTo>
                      <a:pt x="407" y="156"/>
                    </a:lnTo>
                    <a:lnTo>
                      <a:pt x="444" y="133"/>
                    </a:lnTo>
                    <a:lnTo>
                      <a:pt x="483" y="111"/>
                    </a:lnTo>
                    <a:lnTo>
                      <a:pt x="522" y="89"/>
                    </a:lnTo>
                    <a:lnTo>
                      <a:pt x="563" y="72"/>
                    </a:lnTo>
                    <a:lnTo>
                      <a:pt x="605" y="55"/>
                    </a:lnTo>
                    <a:lnTo>
                      <a:pt x="647" y="41"/>
                    </a:lnTo>
                    <a:lnTo>
                      <a:pt x="691" y="28"/>
                    </a:lnTo>
                    <a:lnTo>
                      <a:pt x="737" y="18"/>
                    </a:lnTo>
                    <a:lnTo>
                      <a:pt x="782" y="10"/>
                    </a:lnTo>
                    <a:lnTo>
                      <a:pt x="828" y="5"/>
                    </a:lnTo>
                    <a:lnTo>
                      <a:pt x="875" y="0"/>
                    </a:lnTo>
                    <a:lnTo>
                      <a:pt x="922" y="0"/>
                    </a:lnTo>
                    <a:lnTo>
                      <a:pt x="922" y="0"/>
                    </a:lnTo>
                    <a:lnTo>
                      <a:pt x="969" y="0"/>
                    </a:lnTo>
                    <a:lnTo>
                      <a:pt x="1016" y="5"/>
                    </a:lnTo>
                    <a:lnTo>
                      <a:pt x="1062" y="10"/>
                    </a:lnTo>
                    <a:lnTo>
                      <a:pt x="1107" y="18"/>
                    </a:lnTo>
                    <a:lnTo>
                      <a:pt x="1153" y="28"/>
                    </a:lnTo>
                    <a:lnTo>
                      <a:pt x="1197" y="41"/>
                    </a:lnTo>
                    <a:lnTo>
                      <a:pt x="1239" y="55"/>
                    </a:lnTo>
                    <a:lnTo>
                      <a:pt x="1281" y="72"/>
                    </a:lnTo>
                    <a:lnTo>
                      <a:pt x="1322" y="89"/>
                    </a:lnTo>
                    <a:lnTo>
                      <a:pt x="1361" y="111"/>
                    </a:lnTo>
                    <a:lnTo>
                      <a:pt x="1400" y="133"/>
                    </a:lnTo>
                    <a:lnTo>
                      <a:pt x="1437" y="156"/>
                    </a:lnTo>
                    <a:lnTo>
                      <a:pt x="1473" y="182"/>
                    </a:lnTo>
                    <a:lnTo>
                      <a:pt x="1509" y="210"/>
                    </a:lnTo>
                    <a:lnTo>
                      <a:pt x="1542" y="239"/>
                    </a:lnTo>
                    <a:lnTo>
                      <a:pt x="1574" y="270"/>
                    </a:lnTo>
                    <a:lnTo>
                      <a:pt x="1605" y="301"/>
                    </a:lnTo>
                    <a:lnTo>
                      <a:pt x="1633" y="335"/>
                    </a:lnTo>
                    <a:lnTo>
                      <a:pt x="1660" y="369"/>
                    </a:lnTo>
                    <a:lnTo>
                      <a:pt x="1686" y="406"/>
                    </a:lnTo>
                    <a:lnTo>
                      <a:pt x="1711" y="444"/>
                    </a:lnTo>
                    <a:lnTo>
                      <a:pt x="1732" y="481"/>
                    </a:lnTo>
                    <a:lnTo>
                      <a:pt x="1753" y="522"/>
                    </a:lnTo>
                    <a:lnTo>
                      <a:pt x="1771" y="563"/>
                    </a:lnTo>
                    <a:lnTo>
                      <a:pt x="1787" y="605"/>
                    </a:lnTo>
                    <a:lnTo>
                      <a:pt x="1802" y="647"/>
                    </a:lnTo>
                    <a:lnTo>
                      <a:pt x="1815" y="691"/>
                    </a:lnTo>
                    <a:lnTo>
                      <a:pt x="1824" y="735"/>
                    </a:lnTo>
                    <a:lnTo>
                      <a:pt x="1833" y="780"/>
                    </a:lnTo>
                    <a:lnTo>
                      <a:pt x="1839" y="828"/>
                    </a:lnTo>
                    <a:lnTo>
                      <a:pt x="1842" y="873"/>
                    </a:lnTo>
                    <a:lnTo>
                      <a:pt x="1844" y="922"/>
                    </a:lnTo>
                    <a:lnTo>
                      <a:pt x="1844" y="922"/>
                    </a:lnTo>
                    <a:close/>
                  </a:path>
                </a:pathLst>
              </a:custGeom>
              <a:solidFill>
                <a:srgbClr val="00AE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-957263" y="1725613"/>
                <a:ext cx="965200" cy="820737"/>
              </a:xfrm>
              <a:custGeom>
                <a:avLst/>
                <a:gdLst/>
                <a:ahLst/>
                <a:cxnLst>
                  <a:cxn ang="0">
                    <a:pos x="628" y="1010"/>
                  </a:cxn>
                  <a:cxn ang="0">
                    <a:pos x="608" y="981"/>
                  </a:cxn>
                  <a:cxn ang="0">
                    <a:pos x="601" y="946"/>
                  </a:cxn>
                  <a:cxn ang="0">
                    <a:pos x="608" y="912"/>
                  </a:cxn>
                  <a:cxn ang="0">
                    <a:pos x="628" y="883"/>
                  </a:cxn>
                  <a:cxn ang="0">
                    <a:pos x="101" y="620"/>
                  </a:cxn>
                  <a:cxn ang="0">
                    <a:pos x="91" y="618"/>
                  </a:cxn>
                  <a:cxn ang="0">
                    <a:pos x="71" y="615"/>
                  </a:cxn>
                  <a:cxn ang="0">
                    <a:pos x="44" y="602"/>
                  </a:cxn>
                  <a:cxn ang="0">
                    <a:pos x="16" y="574"/>
                  </a:cxn>
                  <a:cxn ang="0">
                    <a:pos x="5" y="548"/>
                  </a:cxn>
                  <a:cxn ang="0">
                    <a:pos x="0" y="529"/>
                  </a:cxn>
                  <a:cxn ang="0">
                    <a:pos x="0" y="519"/>
                  </a:cxn>
                  <a:cxn ang="0">
                    <a:pos x="1" y="498"/>
                  </a:cxn>
                  <a:cxn ang="0">
                    <a:pos x="8" y="478"/>
                  </a:cxn>
                  <a:cxn ang="0">
                    <a:pos x="29" y="447"/>
                  </a:cxn>
                  <a:cxn ang="0">
                    <a:pos x="62" y="425"/>
                  </a:cxn>
                  <a:cxn ang="0">
                    <a:pos x="81" y="420"/>
                  </a:cxn>
                  <a:cxn ang="0">
                    <a:pos x="101" y="418"/>
                  </a:cxn>
                  <a:cxn ang="0">
                    <a:pos x="628" y="153"/>
                  </a:cxn>
                  <a:cxn ang="0">
                    <a:pos x="616" y="138"/>
                  </a:cxn>
                  <a:cxn ang="0">
                    <a:pos x="603" y="106"/>
                  </a:cxn>
                  <a:cxn ang="0">
                    <a:pos x="603" y="73"/>
                  </a:cxn>
                  <a:cxn ang="0">
                    <a:pos x="616" y="41"/>
                  </a:cxn>
                  <a:cxn ang="0">
                    <a:pos x="628" y="26"/>
                  </a:cxn>
                  <a:cxn ang="0">
                    <a:pos x="658" y="7"/>
                  </a:cxn>
                  <a:cxn ang="0">
                    <a:pos x="693" y="0"/>
                  </a:cxn>
                  <a:cxn ang="0">
                    <a:pos x="727" y="7"/>
                  </a:cxn>
                  <a:cxn ang="0">
                    <a:pos x="756" y="26"/>
                  </a:cxn>
                  <a:cxn ang="0">
                    <a:pos x="1190" y="455"/>
                  </a:cxn>
                  <a:cxn ang="0">
                    <a:pos x="1210" y="485"/>
                  </a:cxn>
                  <a:cxn ang="0">
                    <a:pos x="1216" y="519"/>
                  </a:cxn>
                  <a:cxn ang="0">
                    <a:pos x="1210" y="551"/>
                  </a:cxn>
                  <a:cxn ang="0">
                    <a:pos x="1190" y="581"/>
                  </a:cxn>
                  <a:cxn ang="0">
                    <a:pos x="756" y="1010"/>
                  </a:cxn>
                  <a:cxn ang="0">
                    <a:pos x="727" y="1029"/>
                  </a:cxn>
                  <a:cxn ang="0">
                    <a:pos x="693" y="1036"/>
                  </a:cxn>
                  <a:cxn ang="0">
                    <a:pos x="658" y="1029"/>
                  </a:cxn>
                  <a:cxn ang="0">
                    <a:pos x="628" y="1010"/>
                  </a:cxn>
                </a:cxnLst>
                <a:rect l="0" t="0" r="r" b="b"/>
                <a:pathLst>
                  <a:path w="1216" h="1036">
                    <a:moveTo>
                      <a:pt x="628" y="1010"/>
                    </a:moveTo>
                    <a:lnTo>
                      <a:pt x="628" y="1010"/>
                    </a:lnTo>
                    <a:lnTo>
                      <a:pt x="616" y="995"/>
                    </a:lnTo>
                    <a:lnTo>
                      <a:pt x="608" y="981"/>
                    </a:lnTo>
                    <a:lnTo>
                      <a:pt x="603" y="963"/>
                    </a:lnTo>
                    <a:lnTo>
                      <a:pt x="601" y="946"/>
                    </a:lnTo>
                    <a:lnTo>
                      <a:pt x="603" y="930"/>
                    </a:lnTo>
                    <a:lnTo>
                      <a:pt x="608" y="912"/>
                    </a:lnTo>
                    <a:lnTo>
                      <a:pt x="616" y="898"/>
                    </a:lnTo>
                    <a:lnTo>
                      <a:pt x="628" y="883"/>
                    </a:lnTo>
                    <a:lnTo>
                      <a:pt x="896" y="620"/>
                    </a:lnTo>
                    <a:lnTo>
                      <a:pt x="101" y="620"/>
                    </a:lnTo>
                    <a:lnTo>
                      <a:pt x="101" y="620"/>
                    </a:lnTo>
                    <a:lnTo>
                      <a:pt x="91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2" y="611"/>
                    </a:lnTo>
                    <a:lnTo>
                      <a:pt x="44" y="602"/>
                    </a:lnTo>
                    <a:lnTo>
                      <a:pt x="29" y="589"/>
                    </a:lnTo>
                    <a:lnTo>
                      <a:pt x="16" y="574"/>
                    </a:lnTo>
                    <a:lnTo>
                      <a:pt x="8" y="558"/>
                    </a:lnTo>
                    <a:lnTo>
                      <a:pt x="5" y="548"/>
                    </a:lnTo>
                    <a:lnTo>
                      <a:pt x="1" y="538"/>
                    </a:lnTo>
                    <a:lnTo>
                      <a:pt x="0" y="529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507"/>
                    </a:lnTo>
                    <a:lnTo>
                      <a:pt x="1" y="498"/>
                    </a:lnTo>
                    <a:lnTo>
                      <a:pt x="5" y="488"/>
                    </a:lnTo>
                    <a:lnTo>
                      <a:pt x="8" y="478"/>
                    </a:lnTo>
                    <a:lnTo>
                      <a:pt x="16" y="462"/>
                    </a:lnTo>
                    <a:lnTo>
                      <a:pt x="29" y="447"/>
                    </a:lnTo>
                    <a:lnTo>
                      <a:pt x="44" y="434"/>
                    </a:lnTo>
                    <a:lnTo>
                      <a:pt x="62" y="425"/>
                    </a:lnTo>
                    <a:lnTo>
                      <a:pt x="71" y="421"/>
                    </a:lnTo>
                    <a:lnTo>
                      <a:pt x="81" y="420"/>
                    </a:lnTo>
                    <a:lnTo>
                      <a:pt x="91" y="418"/>
                    </a:lnTo>
                    <a:lnTo>
                      <a:pt x="101" y="418"/>
                    </a:lnTo>
                    <a:lnTo>
                      <a:pt x="896" y="418"/>
                    </a:lnTo>
                    <a:lnTo>
                      <a:pt x="628" y="153"/>
                    </a:lnTo>
                    <a:lnTo>
                      <a:pt x="628" y="153"/>
                    </a:lnTo>
                    <a:lnTo>
                      <a:pt x="616" y="138"/>
                    </a:lnTo>
                    <a:lnTo>
                      <a:pt x="608" y="124"/>
                    </a:lnTo>
                    <a:lnTo>
                      <a:pt x="603" y="106"/>
                    </a:lnTo>
                    <a:lnTo>
                      <a:pt x="601" y="90"/>
                    </a:lnTo>
                    <a:lnTo>
                      <a:pt x="603" y="73"/>
                    </a:lnTo>
                    <a:lnTo>
                      <a:pt x="608" y="55"/>
                    </a:lnTo>
                    <a:lnTo>
                      <a:pt x="616" y="41"/>
                    </a:lnTo>
                    <a:lnTo>
                      <a:pt x="628" y="26"/>
                    </a:lnTo>
                    <a:lnTo>
                      <a:pt x="628" y="26"/>
                    </a:lnTo>
                    <a:lnTo>
                      <a:pt x="642" y="15"/>
                    </a:lnTo>
                    <a:lnTo>
                      <a:pt x="658" y="7"/>
                    </a:lnTo>
                    <a:lnTo>
                      <a:pt x="675" y="2"/>
                    </a:lnTo>
                    <a:lnTo>
                      <a:pt x="693" y="0"/>
                    </a:lnTo>
                    <a:lnTo>
                      <a:pt x="709" y="2"/>
                    </a:lnTo>
                    <a:lnTo>
                      <a:pt x="727" y="7"/>
                    </a:lnTo>
                    <a:lnTo>
                      <a:pt x="741" y="15"/>
                    </a:lnTo>
                    <a:lnTo>
                      <a:pt x="756" y="26"/>
                    </a:lnTo>
                    <a:lnTo>
                      <a:pt x="1190" y="455"/>
                    </a:lnTo>
                    <a:lnTo>
                      <a:pt x="1190" y="455"/>
                    </a:lnTo>
                    <a:lnTo>
                      <a:pt x="1202" y="468"/>
                    </a:lnTo>
                    <a:lnTo>
                      <a:pt x="1210" y="485"/>
                    </a:lnTo>
                    <a:lnTo>
                      <a:pt x="1215" y="501"/>
                    </a:lnTo>
                    <a:lnTo>
                      <a:pt x="1216" y="519"/>
                    </a:lnTo>
                    <a:lnTo>
                      <a:pt x="1215" y="535"/>
                    </a:lnTo>
                    <a:lnTo>
                      <a:pt x="1210" y="551"/>
                    </a:lnTo>
                    <a:lnTo>
                      <a:pt x="1202" y="568"/>
                    </a:lnTo>
                    <a:lnTo>
                      <a:pt x="1190" y="581"/>
                    </a:lnTo>
                    <a:lnTo>
                      <a:pt x="756" y="1010"/>
                    </a:lnTo>
                    <a:lnTo>
                      <a:pt x="756" y="1010"/>
                    </a:lnTo>
                    <a:lnTo>
                      <a:pt x="741" y="1021"/>
                    </a:lnTo>
                    <a:lnTo>
                      <a:pt x="727" y="1029"/>
                    </a:lnTo>
                    <a:lnTo>
                      <a:pt x="709" y="1034"/>
                    </a:lnTo>
                    <a:lnTo>
                      <a:pt x="693" y="1036"/>
                    </a:lnTo>
                    <a:lnTo>
                      <a:pt x="675" y="1034"/>
                    </a:lnTo>
                    <a:lnTo>
                      <a:pt x="658" y="1029"/>
                    </a:lnTo>
                    <a:lnTo>
                      <a:pt x="642" y="1021"/>
                    </a:lnTo>
                    <a:lnTo>
                      <a:pt x="628" y="1010"/>
                    </a:lnTo>
                    <a:lnTo>
                      <a:pt x="628" y="10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B004B39-486F-4C40-BA09-D754328276AC}"/>
              </a:ext>
            </a:extLst>
          </p:cNvPr>
          <p:cNvGrpSpPr/>
          <p:nvPr/>
        </p:nvGrpSpPr>
        <p:grpSpPr>
          <a:xfrm>
            <a:off x="245534" y="1644923"/>
            <a:ext cx="7315201" cy="1498600"/>
            <a:chOff x="245534" y="1644923"/>
            <a:chExt cx="7315201" cy="149860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4C52D97-FBAA-1B4D-AB1E-C425D4996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9382" y="1644923"/>
              <a:ext cx="2247900" cy="1498600"/>
            </a:xfrm>
            <a:prstGeom prst="rect">
              <a:avLst/>
            </a:prstGeom>
          </p:spPr>
        </p:pic>
        <p:cxnSp>
          <p:nvCxnSpPr>
            <p:cNvPr id="24" name="Connecteur droit 23"/>
            <p:cNvCxnSpPr/>
            <p:nvPr/>
          </p:nvCxnSpPr>
          <p:spPr>
            <a:xfrm>
              <a:off x="245534" y="1820334"/>
              <a:ext cx="7222066" cy="0"/>
            </a:xfrm>
            <a:prstGeom prst="line">
              <a:avLst/>
            </a:prstGeom>
            <a:ln w="9525">
              <a:solidFill>
                <a:srgbClr val="00008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45534" y="2882518"/>
              <a:ext cx="7222066" cy="0"/>
            </a:xfrm>
            <a:prstGeom prst="line">
              <a:avLst/>
            </a:prstGeom>
            <a:ln w="9525">
              <a:solidFill>
                <a:srgbClr val="00008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space réservé du texte 3"/>
            <p:cNvSpPr txBox="1">
              <a:spLocks/>
            </p:cNvSpPr>
            <p:nvPr/>
          </p:nvSpPr>
          <p:spPr>
            <a:xfrm>
              <a:off x="3877734" y="2143243"/>
              <a:ext cx="3683001" cy="659223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3"/>
                </a:buBlip>
                <a:defRPr sz="1800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727A"/>
                </a:buClr>
                <a:buSzPct val="100000"/>
                <a:buFont typeface="Wingdings" pitchFamily="2" charset="2"/>
                <a:buChar char="à"/>
                <a:defRPr sz="1600" b="1" kern="1200" baseline="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2pPr>
              <a:lvl3pPr marL="1077913" indent="-163513" algn="l" defTabSz="457200" rtl="0" eaLnBrk="1" latinLnBrk="0" hangingPunct="1">
                <a:spcBef>
                  <a:spcPct val="20000"/>
                </a:spcBef>
                <a:buClr>
                  <a:srgbClr val="004563"/>
                </a:buClr>
                <a:buSzPct val="100000"/>
                <a:buFont typeface="Arial" pitchFamily="34" charset="0"/>
                <a:buChar char="­"/>
                <a:defRPr sz="1400" i="1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3pPr>
              <a:lvl4pPr marL="630238" indent="0" algn="l" defTabSz="4572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01688" indent="-17145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­"/>
                <a:tabLst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s-IS" sz="1400" b="1" dirty="0">
                  <a:solidFill>
                    <a:srgbClr val="00AEC6"/>
                  </a:solidFill>
                </a:rPr>
                <a:t>Jean-Pierre - </a:t>
              </a:r>
              <a:r>
                <a:rPr lang="fr-FR" sz="1200" i="1" dirty="0">
                  <a:solidFill>
                    <a:srgbClr val="343C3D"/>
                  </a:solidFill>
                  <a:latin typeface="Source Sans Pro" panose="020B0503030403020204" pitchFamily="34" charset="0"/>
                </a:rPr>
                <a:t>Retraité</a:t>
              </a:r>
            </a:p>
            <a:p>
              <a:pPr marL="0" indent="0">
                <a:buNone/>
              </a:pPr>
              <a:r>
                <a:rPr lang="fr-FR" sz="1200" dirty="0">
                  <a:solidFill>
                    <a:srgbClr val="343C3D"/>
                  </a:solidFill>
                  <a:latin typeface="Source Sans Pro" panose="020B0503030403020204" pitchFamily="34" charset="0"/>
                </a:rPr>
                <a:t>« Depuis ma retraite, j’ai une mutuelle qui me coûte cher et qui rembourse assez mal mes frais dentaires.»</a:t>
              </a:r>
            </a:p>
          </p:txBody>
        </p:sp>
        <p:grpSp>
          <p:nvGrpSpPr>
            <p:cNvPr id="29" name="Groupe 68"/>
            <p:cNvGrpSpPr/>
            <p:nvPr/>
          </p:nvGrpSpPr>
          <p:grpSpPr>
            <a:xfrm>
              <a:off x="3527841" y="2127830"/>
              <a:ext cx="271914" cy="271618"/>
              <a:chOff x="-1206500" y="1404938"/>
              <a:chExt cx="1463675" cy="1462087"/>
            </a:xfrm>
          </p:grpSpPr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-1206500" y="1404938"/>
                <a:ext cx="1463675" cy="1462087"/>
              </a:xfrm>
              <a:custGeom>
                <a:avLst/>
                <a:gdLst/>
                <a:ahLst/>
                <a:cxnLst>
                  <a:cxn ang="0">
                    <a:pos x="1842" y="969"/>
                  </a:cxn>
                  <a:cxn ang="0">
                    <a:pos x="1824" y="1107"/>
                  </a:cxn>
                  <a:cxn ang="0">
                    <a:pos x="1787" y="1237"/>
                  </a:cxn>
                  <a:cxn ang="0">
                    <a:pos x="1732" y="1361"/>
                  </a:cxn>
                  <a:cxn ang="0">
                    <a:pos x="1660" y="1473"/>
                  </a:cxn>
                  <a:cxn ang="0">
                    <a:pos x="1574" y="1572"/>
                  </a:cxn>
                  <a:cxn ang="0">
                    <a:pos x="1473" y="1660"/>
                  </a:cxn>
                  <a:cxn ang="0">
                    <a:pos x="1361" y="1731"/>
                  </a:cxn>
                  <a:cxn ang="0">
                    <a:pos x="1239" y="1787"/>
                  </a:cxn>
                  <a:cxn ang="0">
                    <a:pos x="1107" y="1824"/>
                  </a:cxn>
                  <a:cxn ang="0">
                    <a:pos x="969" y="1842"/>
                  </a:cxn>
                  <a:cxn ang="0">
                    <a:pos x="875" y="1842"/>
                  </a:cxn>
                  <a:cxn ang="0">
                    <a:pos x="737" y="1824"/>
                  </a:cxn>
                  <a:cxn ang="0">
                    <a:pos x="605" y="1787"/>
                  </a:cxn>
                  <a:cxn ang="0">
                    <a:pos x="483" y="1731"/>
                  </a:cxn>
                  <a:cxn ang="0">
                    <a:pos x="371" y="1660"/>
                  </a:cxn>
                  <a:cxn ang="0">
                    <a:pos x="270" y="1572"/>
                  </a:cxn>
                  <a:cxn ang="0">
                    <a:pos x="184" y="1473"/>
                  </a:cxn>
                  <a:cxn ang="0">
                    <a:pos x="111" y="1361"/>
                  </a:cxn>
                  <a:cxn ang="0">
                    <a:pos x="55" y="1237"/>
                  </a:cxn>
                  <a:cxn ang="0">
                    <a:pos x="20" y="1107"/>
                  </a:cxn>
                  <a:cxn ang="0">
                    <a:pos x="2" y="969"/>
                  </a:cxn>
                  <a:cxn ang="0">
                    <a:pos x="2" y="873"/>
                  </a:cxn>
                  <a:cxn ang="0">
                    <a:pos x="20" y="735"/>
                  </a:cxn>
                  <a:cxn ang="0">
                    <a:pos x="55" y="605"/>
                  </a:cxn>
                  <a:cxn ang="0">
                    <a:pos x="111" y="481"/>
                  </a:cxn>
                  <a:cxn ang="0">
                    <a:pos x="184" y="369"/>
                  </a:cxn>
                  <a:cxn ang="0">
                    <a:pos x="270" y="270"/>
                  </a:cxn>
                  <a:cxn ang="0">
                    <a:pos x="371" y="182"/>
                  </a:cxn>
                  <a:cxn ang="0">
                    <a:pos x="483" y="111"/>
                  </a:cxn>
                  <a:cxn ang="0">
                    <a:pos x="605" y="55"/>
                  </a:cxn>
                  <a:cxn ang="0">
                    <a:pos x="737" y="18"/>
                  </a:cxn>
                  <a:cxn ang="0">
                    <a:pos x="875" y="0"/>
                  </a:cxn>
                  <a:cxn ang="0">
                    <a:pos x="969" y="0"/>
                  </a:cxn>
                  <a:cxn ang="0">
                    <a:pos x="1107" y="18"/>
                  </a:cxn>
                  <a:cxn ang="0">
                    <a:pos x="1239" y="55"/>
                  </a:cxn>
                  <a:cxn ang="0">
                    <a:pos x="1361" y="111"/>
                  </a:cxn>
                  <a:cxn ang="0">
                    <a:pos x="1473" y="182"/>
                  </a:cxn>
                  <a:cxn ang="0">
                    <a:pos x="1574" y="270"/>
                  </a:cxn>
                  <a:cxn ang="0">
                    <a:pos x="1660" y="369"/>
                  </a:cxn>
                  <a:cxn ang="0">
                    <a:pos x="1732" y="481"/>
                  </a:cxn>
                  <a:cxn ang="0">
                    <a:pos x="1787" y="605"/>
                  </a:cxn>
                  <a:cxn ang="0">
                    <a:pos x="1824" y="735"/>
                  </a:cxn>
                  <a:cxn ang="0">
                    <a:pos x="1842" y="873"/>
                  </a:cxn>
                </a:cxnLst>
                <a:rect l="0" t="0" r="r" b="b"/>
                <a:pathLst>
                  <a:path w="1844" h="1842">
                    <a:moveTo>
                      <a:pt x="1844" y="922"/>
                    </a:moveTo>
                    <a:lnTo>
                      <a:pt x="1844" y="922"/>
                    </a:lnTo>
                    <a:lnTo>
                      <a:pt x="1842" y="969"/>
                    </a:lnTo>
                    <a:lnTo>
                      <a:pt x="1839" y="1014"/>
                    </a:lnTo>
                    <a:lnTo>
                      <a:pt x="1833" y="1062"/>
                    </a:lnTo>
                    <a:lnTo>
                      <a:pt x="1824" y="1107"/>
                    </a:lnTo>
                    <a:lnTo>
                      <a:pt x="1815" y="1151"/>
                    </a:lnTo>
                    <a:lnTo>
                      <a:pt x="1802" y="1195"/>
                    </a:lnTo>
                    <a:lnTo>
                      <a:pt x="1787" y="1237"/>
                    </a:lnTo>
                    <a:lnTo>
                      <a:pt x="1771" y="1279"/>
                    </a:lnTo>
                    <a:lnTo>
                      <a:pt x="1753" y="1320"/>
                    </a:lnTo>
                    <a:lnTo>
                      <a:pt x="1732" y="1361"/>
                    </a:lnTo>
                    <a:lnTo>
                      <a:pt x="1711" y="1398"/>
                    </a:lnTo>
                    <a:lnTo>
                      <a:pt x="1686" y="1436"/>
                    </a:lnTo>
                    <a:lnTo>
                      <a:pt x="1660" y="1473"/>
                    </a:lnTo>
                    <a:lnTo>
                      <a:pt x="1633" y="1507"/>
                    </a:lnTo>
                    <a:lnTo>
                      <a:pt x="1605" y="1541"/>
                    </a:lnTo>
                    <a:lnTo>
                      <a:pt x="1574" y="1572"/>
                    </a:lnTo>
                    <a:lnTo>
                      <a:pt x="1542" y="1603"/>
                    </a:lnTo>
                    <a:lnTo>
                      <a:pt x="1509" y="1632"/>
                    </a:lnTo>
                    <a:lnTo>
                      <a:pt x="1473" y="1660"/>
                    </a:lnTo>
                    <a:lnTo>
                      <a:pt x="1437" y="1686"/>
                    </a:lnTo>
                    <a:lnTo>
                      <a:pt x="1400" y="1709"/>
                    </a:lnTo>
                    <a:lnTo>
                      <a:pt x="1361" y="1731"/>
                    </a:lnTo>
                    <a:lnTo>
                      <a:pt x="1322" y="1753"/>
                    </a:lnTo>
                    <a:lnTo>
                      <a:pt x="1281" y="1770"/>
                    </a:lnTo>
                    <a:lnTo>
                      <a:pt x="1239" y="1787"/>
                    </a:lnTo>
                    <a:lnTo>
                      <a:pt x="1197" y="1801"/>
                    </a:lnTo>
                    <a:lnTo>
                      <a:pt x="1153" y="1814"/>
                    </a:lnTo>
                    <a:lnTo>
                      <a:pt x="1107" y="1824"/>
                    </a:lnTo>
                    <a:lnTo>
                      <a:pt x="1062" y="1832"/>
                    </a:lnTo>
                    <a:lnTo>
                      <a:pt x="1016" y="1839"/>
                    </a:lnTo>
                    <a:lnTo>
                      <a:pt x="969" y="1842"/>
                    </a:lnTo>
                    <a:lnTo>
                      <a:pt x="922" y="1842"/>
                    </a:lnTo>
                    <a:lnTo>
                      <a:pt x="922" y="1842"/>
                    </a:lnTo>
                    <a:lnTo>
                      <a:pt x="875" y="1842"/>
                    </a:lnTo>
                    <a:lnTo>
                      <a:pt x="828" y="1839"/>
                    </a:lnTo>
                    <a:lnTo>
                      <a:pt x="782" y="1832"/>
                    </a:lnTo>
                    <a:lnTo>
                      <a:pt x="737" y="1824"/>
                    </a:lnTo>
                    <a:lnTo>
                      <a:pt x="691" y="1814"/>
                    </a:lnTo>
                    <a:lnTo>
                      <a:pt x="647" y="1801"/>
                    </a:lnTo>
                    <a:lnTo>
                      <a:pt x="605" y="1787"/>
                    </a:lnTo>
                    <a:lnTo>
                      <a:pt x="563" y="1770"/>
                    </a:lnTo>
                    <a:lnTo>
                      <a:pt x="522" y="1753"/>
                    </a:lnTo>
                    <a:lnTo>
                      <a:pt x="483" y="1731"/>
                    </a:lnTo>
                    <a:lnTo>
                      <a:pt x="444" y="1709"/>
                    </a:lnTo>
                    <a:lnTo>
                      <a:pt x="407" y="1686"/>
                    </a:lnTo>
                    <a:lnTo>
                      <a:pt x="371" y="1660"/>
                    </a:lnTo>
                    <a:lnTo>
                      <a:pt x="335" y="1632"/>
                    </a:lnTo>
                    <a:lnTo>
                      <a:pt x="302" y="1603"/>
                    </a:lnTo>
                    <a:lnTo>
                      <a:pt x="270" y="1572"/>
                    </a:lnTo>
                    <a:lnTo>
                      <a:pt x="239" y="1541"/>
                    </a:lnTo>
                    <a:lnTo>
                      <a:pt x="210" y="1507"/>
                    </a:lnTo>
                    <a:lnTo>
                      <a:pt x="184" y="1473"/>
                    </a:lnTo>
                    <a:lnTo>
                      <a:pt x="158" y="1436"/>
                    </a:lnTo>
                    <a:lnTo>
                      <a:pt x="133" y="1398"/>
                    </a:lnTo>
                    <a:lnTo>
                      <a:pt x="111" y="1361"/>
                    </a:lnTo>
                    <a:lnTo>
                      <a:pt x="91" y="1320"/>
                    </a:lnTo>
                    <a:lnTo>
                      <a:pt x="73" y="1279"/>
                    </a:lnTo>
                    <a:lnTo>
                      <a:pt x="55" y="1237"/>
                    </a:lnTo>
                    <a:lnTo>
                      <a:pt x="41" y="1195"/>
                    </a:lnTo>
                    <a:lnTo>
                      <a:pt x="29" y="1151"/>
                    </a:lnTo>
                    <a:lnTo>
                      <a:pt x="20" y="1107"/>
                    </a:lnTo>
                    <a:lnTo>
                      <a:pt x="11" y="1062"/>
                    </a:lnTo>
                    <a:lnTo>
                      <a:pt x="5" y="1014"/>
                    </a:lnTo>
                    <a:lnTo>
                      <a:pt x="2" y="969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2" y="873"/>
                    </a:lnTo>
                    <a:lnTo>
                      <a:pt x="5" y="828"/>
                    </a:lnTo>
                    <a:lnTo>
                      <a:pt x="11" y="780"/>
                    </a:lnTo>
                    <a:lnTo>
                      <a:pt x="20" y="735"/>
                    </a:lnTo>
                    <a:lnTo>
                      <a:pt x="29" y="691"/>
                    </a:lnTo>
                    <a:lnTo>
                      <a:pt x="41" y="647"/>
                    </a:lnTo>
                    <a:lnTo>
                      <a:pt x="55" y="605"/>
                    </a:lnTo>
                    <a:lnTo>
                      <a:pt x="73" y="563"/>
                    </a:lnTo>
                    <a:lnTo>
                      <a:pt x="91" y="522"/>
                    </a:lnTo>
                    <a:lnTo>
                      <a:pt x="111" y="481"/>
                    </a:lnTo>
                    <a:lnTo>
                      <a:pt x="133" y="444"/>
                    </a:lnTo>
                    <a:lnTo>
                      <a:pt x="158" y="406"/>
                    </a:lnTo>
                    <a:lnTo>
                      <a:pt x="184" y="369"/>
                    </a:lnTo>
                    <a:lnTo>
                      <a:pt x="210" y="335"/>
                    </a:lnTo>
                    <a:lnTo>
                      <a:pt x="239" y="301"/>
                    </a:lnTo>
                    <a:lnTo>
                      <a:pt x="270" y="270"/>
                    </a:lnTo>
                    <a:lnTo>
                      <a:pt x="302" y="239"/>
                    </a:lnTo>
                    <a:lnTo>
                      <a:pt x="335" y="210"/>
                    </a:lnTo>
                    <a:lnTo>
                      <a:pt x="371" y="182"/>
                    </a:lnTo>
                    <a:lnTo>
                      <a:pt x="407" y="156"/>
                    </a:lnTo>
                    <a:lnTo>
                      <a:pt x="444" y="133"/>
                    </a:lnTo>
                    <a:lnTo>
                      <a:pt x="483" y="111"/>
                    </a:lnTo>
                    <a:lnTo>
                      <a:pt x="522" y="89"/>
                    </a:lnTo>
                    <a:lnTo>
                      <a:pt x="563" y="72"/>
                    </a:lnTo>
                    <a:lnTo>
                      <a:pt x="605" y="55"/>
                    </a:lnTo>
                    <a:lnTo>
                      <a:pt x="647" y="41"/>
                    </a:lnTo>
                    <a:lnTo>
                      <a:pt x="691" y="28"/>
                    </a:lnTo>
                    <a:lnTo>
                      <a:pt x="737" y="18"/>
                    </a:lnTo>
                    <a:lnTo>
                      <a:pt x="782" y="10"/>
                    </a:lnTo>
                    <a:lnTo>
                      <a:pt x="828" y="5"/>
                    </a:lnTo>
                    <a:lnTo>
                      <a:pt x="875" y="0"/>
                    </a:lnTo>
                    <a:lnTo>
                      <a:pt x="922" y="0"/>
                    </a:lnTo>
                    <a:lnTo>
                      <a:pt x="922" y="0"/>
                    </a:lnTo>
                    <a:lnTo>
                      <a:pt x="969" y="0"/>
                    </a:lnTo>
                    <a:lnTo>
                      <a:pt x="1016" y="5"/>
                    </a:lnTo>
                    <a:lnTo>
                      <a:pt x="1062" y="10"/>
                    </a:lnTo>
                    <a:lnTo>
                      <a:pt x="1107" y="18"/>
                    </a:lnTo>
                    <a:lnTo>
                      <a:pt x="1153" y="28"/>
                    </a:lnTo>
                    <a:lnTo>
                      <a:pt x="1197" y="41"/>
                    </a:lnTo>
                    <a:lnTo>
                      <a:pt x="1239" y="55"/>
                    </a:lnTo>
                    <a:lnTo>
                      <a:pt x="1281" y="72"/>
                    </a:lnTo>
                    <a:lnTo>
                      <a:pt x="1322" y="89"/>
                    </a:lnTo>
                    <a:lnTo>
                      <a:pt x="1361" y="111"/>
                    </a:lnTo>
                    <a:lnTo>
                      <a:pt x="1400" y="133"/>
                    </a:lnTo>
                    <a:lnTo>
                      <a:pt x="1437" y="156"/>
                    </a:lnTo>
                    <a:lnTo>
                      <a:pt x="1473" y="182"/>
                    </a:lnTo>
                    <a:lnTo>
                      <a:pt x="1509" y="210"/>
                    </a:lnTo>
                    <a:lnTo>
                      <a:pt x="1542" y="239"/>
                    </a:lnTo>
                    <a:lnTo>
                      <a:pt x="1574" y="270"/>
                    </a:lnTo>
                    <a:lnTo>
                      <a:pt x="1605" y="301"/>
                    </a:lnTo>
                    <a:lnTo>
                      <a:pt x="1633" y="335"/>
                    </a:lnTo>
                    <a:lnTo>
                      <a:pt x="1660" y="369"/>
                    </a:lnTo>
                    <a:lnTo>
                      <a:pt x="1686" y="406"/>
                    </a:lnTo>
                    <a:lnTo>
                      <a:pt x="1711" y="444"/>
                    </a:lnTo>
                    <a:lnTo>
                      <a:pt x="1732" y="481"/>
                    </a:lnTo>
                    <a:lnTo>
                      <a:pt x="1753" y="522"/>
                    </a:lnTo>
                    <a:lnTo>
                      <a:pt x="1771" y="563"/>
                    </a:lnTo>
                    <a:lnTo>
                      <a:pt x="1787" y="605"/>
                    </a:lnTo>
                    <a:lnTo>
                      <a:pt x="1802" y="647"/>
                    </a:lnTo>
                    <a:lnTo>
                      <a:pt x="1815" y="691"/>
                    </a:lnTo>
                    <a:lnTo>
                      <a:pt x="1824" y="735"/>
                    </a:lnTo>
                    <a:lnTo>
                      <a:pt x="1833" y="780"/>
                    </a:lnTo>
                    <a:lnTo>
                      <a:pt x="1839" y="828"/>
                    </a:lnTo>
                    <a:lnTo>
                      <a:pt x="1842" y="873"/>
                    </a:lnTo>
                    <a:lnTo>
                      <a:pt x="1844" y="922"/>
                    </a:lnTo>
                    <a:lnTo>
                      <a:pt x="1844" y="922"/>
                    </a:lnTo>
                    <a:close/>
                  </a:path>
                </a:pathLst>
              </a:custGeom>
              <a:solidFill>
                <a:srgbClr val="00AE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-957263" y="1725613"/>
                <a:ext cx="965200" cy="820737"/>
              </a:xfrm>
              <a:custGeom>
                <a:avLst/>
                <a:gdLst/>
                <a:ahLst/>
                <a:cxnLst>
                  <a:cxn ang="0">
                    <a:pos x="628" y="1010"/>
                  </a:cxn>
                  <a:cxn ang="0">
                    <a:pos x="608" y="981"/>
                  </a:cxn>
                  <a:cxn ang="0">
                    <a:pos x="601" y="946"/>
                  </a:cxn>
                  <a:cxn ang="0">
                    <a:pos x="608" y="912"/>
                  </a:cxn>
                  <a:cxn ang="0">
                    <a:pos x="628" y="883"/>
                  </a:cxn>
                  <a:cxn ang="0">
                    <a:pos x="101" y="620"/>
                  </a:cxn>
                  <a:cxn ang="0">
                    <a:pos x="91" y="618"/>
                  </a:cxn>
                  <a:cxn ang="0">
                    <a:pos x="71" y="615"/>
                  </a:cxn>
                  <a:cxn ang="0">
                    <a:pos x="44" y="602"/>
                  </a:cxn>
                  <a:cxn ang="0">
                    <a:pos x="16" y="574"/>
                  </a:cxn>
                  <a:cxn ang="0">
                    <a:pos x="5" y="548"/>
                  </a:cxn>
                  <a:cxn ang="0">
                    <a:pos x="0" y="529"/>
                  </a:cxn>
                  <a:cxn ang="0">
                    <a:pos x="0" y="519"/>
                  </a:cxn>
                  <a:cxn ang="0">
                    <a:pos x="1" y="498"/>
                  </a:cxn>
                  <a:cxn ang="0">
                    <a:pos x="8" y="478"/>
                  </a:cxn>
                  <a:cxn ang="0">
                    <a:pos x="29" y="447"/>
                  </a:cxn>
                  <a:cxn ang="0">
                    <a:pos x="62" y="425"/>
                  </a:cxn>
                  <a:cxn ang="0">
                    <a:pos x="81" y="420"/>
                  </a:cxn>
                  <a:cxn ang="0">
                    <a:pos x="101" y="418"/>
                  </a:cxn>
                  <a:cxn ang="0">
                    <a:pos x="628" y="153"/>
                  </a:cxn>
                  <a:cxn ang="0">
                    <a:pos x="616" y="138"/>
                  </a:cxn>
                  <a:cxn ang="0">
                    <a:pos x="603" y="106"/>
                  </a:cxn>
                  <a:cxn ang="0">
                    <a:pos x="603" y="73"/>
                  </a:cxn>
                  <a:cxn ang="0">
                    <a:pos x="616" y="41"/>
                  </a:cxn>
                  <a:cxn ang="0">
                    <a:pos x="628" y="26"/>
                  </a:cxn>
                  <a:cxn ang="0">
                    <a:pos x="658" y="7"/>
                  </a:cxn>
                  <a:cxn ang="0">
                    <a:pos x="693" y="0"/>
                  </a:cxn>
                  <a:cxn ang="0">
                    <a:pos x="727" y="7"/>
                  </a:cxn>
                  <a:cxn ang="0">
                    <a:pos x="756" y="26"/>
                  </a:cxn>
                  <a:cxn ang="0">
                    <a:pos x="1190" y="455"/>
                  </a:cxn>
                  <a:cxn ang="0">
                    <a:pos x="1210" y="485"/>
                  </a:cxn>
                  <a:cxn ang="0">
                    <a:pos x="1216" y="519"/>
                  </a:cxn>
                  <a:cxn ang="0">
                    <a:pos x="1210" y="551"/>
                  </a:cxn>
                  <a:cxn ang="0">
                    <a:pos x="1190" y="581"/>
                  </a:cxn>
                  <a:cxn ang="0">
                    <a:pos x="756" y="1010"/>
                  </a:cxn>
                  <a:cxn ang="0">
                    <a:pos x="727" y="1029"/>
                  </a:cxn>
                  <a:cxn ang="0">
                    <a:pos x="693" y="1036"/>
                  </a:cxn>
                  <a:cxn ang="0">
                    <a:pos x="658" y="1029"/>
                  </a:cxn>
                  <a:cxn ang="0">
                    <a:pos x="628" y="1010"/>
                  </a:cxn>
                </a:cxnLst>
                <a:rect l="0" t="0" r="r" b="b"/>
                <a:pathLst>
                  <a:path w="1216" h="1036">
                    <a:moveTo>
                      <a:pt x="628" y="1010"/>
                    </a:moveTo>
                    <a:lnTo>
                      <a:pt x="628" y="1010"/>
                    </a:lnTo>
                    <a:lnTo>
                      <a:pt x="616" y="995"/>
                    </a:lnTo>
                    <a:lnTo>
                      <a:pt x="608" y="981"/>
                    </a:lnTo>
                    <a:lnTo>
                      <a:pt x="603" y="963"/>
                    </a:lnTo>
                    <a:lnTo>
                      <a:pt x="601" y="946"/>
                    </a:lnTo>
                    <a:lnTo>
                      <a:pt x="603" y="930"/>
                    </a:lnTo>
                    <a:lnTo>
                      <a:pt x="608" y="912"/>
                    </a:lnTo>
                    <a:lnTo>
                      <a:pt x="616" y="898"/>
                    </a:lnTo>
                    <a:lnTo>
                      <a:pt x="628" y="883"/>
                    </a:lnTo>
                    <a:lnTo>
                      <a:pt x="896" y="620"/>
                    </a:lnTo>
                    <a:lnTo>
                      <a:pt x="101" y="620"/>
                    </a:lnTo>
                    <a:lnTo>
                      <a:pt x="101" y="620"/>
                    </a:lnTo>
                    <a:lnTo>
                      <a:pt x="91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2" y="611"/>
                    </a:lnTo>
                    <a:lnTo>
                      <a:pt x="44" y="602"/>
                    </a:lnTo>
                    <a:lnTo>
                      <a:pt x="29" y="589"/>
                    </a:lnTo>
                    <a:lnTo>
                      <a:pt x="16" y="574"/>
                    </a:lnTo>
                    <a:lnTo>
                      <a:pt x="8" y="558"/>
                    </a:lnTo>
                    <a:lnTo>
                      <a:pt x="5" y="548"/>
                    </a:lnTo>
                    <a:lnTo>
                      <a:pt x="1" y="538"/>
                    </a:lnTo>
                    <a:lnTo>
                      <a:pt x="0" y="529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507"/>
                    </a:lnTo>
                    <a:lnTo>
                      <a:pt x="1" y="498"/>
                    </a:lnTo>
                    <a:lnTo>
                      <a:pt x="5" y="488"/>
                    </a:lnTo>
                    <a:lnTo>
                      <a:pt x="8" y="478"/>
                    </a:lnTo>
                    <a:lnTo>
                      <a:pt x="16" y="462"/>
                    </a:lnTo>
                    <a:lnTo>
                      <a:pt x="29" y="447"/>
                    </a:lnTo>
                    <a:lnTo>
                      <a:pt x="44" y="434"/>
                    </a:lnTo>
                    <a:lnTo>
                      <a:pt x="62" y="425"/>
                    </a:lnTo>
                    <a:lnTo>
                      <a:pt x="71" y="421"/>
                    </a:lnTo>
                    <a:lnTo>
                      <a:pt x="81" y="420"/>
                    </a:lnTo>
                    <a:lnTo>
                      <a:pt x="91" y="418"/>
                    </a:lnTo>
                    <a:lnTo>
                      <a:pt x="101" y="418"/>
                    </a:lnTo>
                    <a:lnTo>
                      <a:pt x="896" y="418"/>
                    </a:lnTo>
                    <a:lnTo>
                      <a:pt x="628" y="153"/>
                    </a:lnTo>
                    <a:lnTo>
                      <a:pt x="628" y="153"/>
                    </a:lnTo>
                    <a:lnTo>
                      <a:pt x="616" y="138"/>
                    </a:lnTo>
                    <a:lnTo>
                      <a:pt x="608" y="124"/>
                    </a:lnTo>
                    <a:lnTo>
                      <a:pt x="603" y="106"/>
                    </a:lnTo>
                    <a:lnTo>
                      <a:pt x="601" y="90"/>
                    </a:lnTo>
                    <a:lnTo>
                      <a:pt x="603" y="73"/>
                    </a:lnTo>
                    <a:lnTo>
                      <a:pt x="608" y="55"/>
                    </a:lnTo>
                    <a:lnTo>
                      <a:pt x="616" y="41"/>
                    </a:lnTo>
                    <a:lnTo>
                      <a:pt x="628" y="26"/>
                    </a:lnTo>
                    <a:lnTo>
                      <a:pt x="628" y="26"/>
                    </a:lnTo>
                    <a:lnTo>
                      <a:pt x="642" y="15"/>
                    </a:lnTo>
                    <a:lnTo>
                      <a:pt x="658" y="7"/>
                    </a:lnTo>
                    <a:lnTo>
                      <a:pt x="675" y="2"/>
                    </a:lnTo>
                    <a:lnTo>
                      <a:pt x="693" y="0"/>
                    </a:lnTo>
                    <a:lnTo>
                      <a:pt x="709" y="2"/>
                    </a:lnTo>
                    <a:lnTo>
                      <a:pt x="727" y="7"/>
                    </a:lnTo>
                    <a:lnTo>
                      <a:pt x="741" y="15"/>
                    </a:lnTo>
                    <a:lnTo>
                      <a:pt x="756" y="26"/>
                    </a:lnTo>
                    <a:lnTo>
                      <a:pt x="1190" y="455"/>
                    </a:lnTo>
                    <a:lnTo>
                      <a:pt x="1190" y="455"/>
                    </a:lnTo>
                    <a:lnTo>
                      <a:pt x="1202" y="468"/>
                    </a:lnTo>
                    <a:lnTo>
                      <a:pt x="1210" y="485"/>
                    </a:lnTo>
                    <a:lnTo>
                      <a:pt x="1215" y="501"/>
                    </a:lnTo>
                    <a:lnTo>
                      <a:pt x="1216" y="519"/>
                    </a:lnTo>
                    <a:lnTo>
                      <a:pt x="1215" y="535"/>
                    </a:lnTo>
                    <a:lnTo>
                      <a:pt x="1210" y="551"/>
                    </a:lnTo>
                    <a:lnTo>
                      <a:pt x="1202" y="568"/>
                    </a:lnTo>
                    <a:lnTo>
                      <a:pt x="1190" y="581"/>
                    </a:lnTo>
                    <a:lnTo>
                      <a:pt x="756" y="1010"/>
                    </a:lnTo>
                    <a:lnTo>
                      <a:pt x="756" y="1010"/>
                    </a:lnTo>
                    <a:lnTo>
                      <a:pt x="741" y="1021"/>
                    </a:lnTo>
                    <a:lnTo>
                      <a:pt x="727" y="1029"/>
                    </a:lnTo>
                    <a:lnTo>
                      <a:pt x="709" y="1034"/>
                    </a:lnTo>
                    <a:lnTo>
                      <a:pt x="693" y="1036"/>
                    </a:lnTo>
                    <a:lnTo>
                      <a:pt x="675" y="1034"/>
                    </a:lnTo>
                    <a:lnTo>
                      <a:pt x="658" y="1029"/>
                    </a:lnTo>
                    <a:lnTo>
                      <a:pt x="642" y="1021"/>
                    </a:lnTo>
                    <a:lnTo>
                      <a:pt x="628" y="1010"/>
                    </a:lnTo>
                    <a:lnTo>
                      <a:pt x="628" y="10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</p:grp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38FCEB6-6D8F-6148-8DA7-02E0ABC56872}"/>
              </a:ext>
            </a:extLst>
          </p:cNvPr>
          <p:cNvGrpSpPr/>
          <p:nvPr/>
        </p:nvGrpSpPr>
        <p:grpSpPr>
          <a:xfrm>
            <a:off x="540088" y="3048737"/>
            <a:ext cx="5953845" cy="1155700"/>
            <a:chOff x="540088" y="3048737"/>
            <a:chExt cx="5953845" cy="11557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1283707-7163-9046-B797-21E764C81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088" y="3048737"/>
              <a:ext cx="1727200" cy="1155700"/>
            </a:xfrm>
            <a:prstGeom prst="rect">
              <a:avLst/>
            </a:prstGeom>
          </p:spPr>
        </p:pic>
        <p:sp>
          <p:nvSpPr>
            <p:cNvPr id="8" name="Espace réservé du texte 3"/>
            <p:cNvSpPr txBox="1">
              <a:spLocks/>
            </p:cNvSpPr>
            <p:nvPr/>
          </p:nvSpPr>
          <p:spPr>
            <a:xfrm>
              <a:off x="2336574" y="3226977"/>
              <a:ext cx="4157359" cy="684624"/>
            </a:xfrm>
            <a:prstGeom prst="rect">
              <a:avLst/>
            </a:prstGeom>
          </p:spPr>
          <p:txBody>
            <a:bodyPr vert="horz" lIns="0" tIns="0" rIns="0" bIns="0" rtlCol="0">
              <a:normAutofit fontScale="92500" lnSpcReduction="1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buSzPct val="120000"/>
                <a:buFontTx/>
                <a:buBlip>
                  <a:blip r:embed="rId3"/>
                </a:buBlip>
                <a:defRPr sz="1800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727A"/>
                </a:buClr>
                <a:buSzPct val="100000"/>
                <a:buFont typeface="Wingdings" pitchFamily="2" charset="2"/>
                <a:buChar char="à"/>
                <a:defRPr sz="1600" b="1" kern="1200" baseline="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2pPr>
              <a:lvl3pPr marL="1077913" indent="-163513" algn="l" defTabSz="457200" rtl="0" eaLnBrk="1" latinLnBrk="0" hangingPunct="1">
                <a:spcBef>
                  <a:spcPct val="20000"/>
                </a:spcBef>
                <a:buClr>
                  <a:srgbClr val="004563"/>
                </a:buClr>
                <a:buSzPct val="100000"/>
                <a:buFont typeface="Arial" pitchFamily="34" charset="0"/>
                <a:buChar char="­"/>
                <a:defRPr sz="1400" i="1" kern="1200">
                  <a:solidFill>
                    <a:srgbClr val="404040"/>
                  </a:solidFill>
                  <a:latin typeface="Arial"/>
                  <a:ea typeface="+mn-ea"/>
                  <a:cs typeface="Arial"/>
                </a:defRPr>
              </a:lvl3pPr>
              <a:lvl4pPr marL="630238" indent="0" algn="l" defTabSz="457200" rtl="0" eaLnBrk="1" latinLnBrk="0" hangingPunct="1">
                <a:spcBef>
                  <a:spcPct val="20000"/>
                </a:spcBef>
                <a:buFontTx/>
                <a:buNone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801688" indent="-171450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­"/>
                <a:tabLst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s-IS" sz="1400" b="1" dirty="0">
                  <a:solidFill>
                    <a:srgbClr val="00AEC6"/>
                  </a:solidFill>
                </a:rPr>
                <a:t>Sébastien - </a:t>
              </a:r>
              <a:r>
                <a:rPr lang="fr-FR" sz="1200" b="1" i="1" dirty="0">
                  <a:solidFill>
                    <a:srgbClr val="343C3D"/>
                  </a:solidFill>
                  <a:latin typeface="Source Sans Pro" panose="020B0503030403020204" pitchFamily="34" charset="0"/>
                </a:rPr>
                <a:t> </a:t>
              </a:r>
              <a:r>
                <a:rPr lang="fr-FR" sz="1200" i="1" dirty="0">
                  <a:solidFill>
                    <a:srgbClr val="343C3D"/>
                  </a:solidFill>
                  <a:latin typeface="Source Sans Pro" panose="020B0503030403020204" pitchFamily="34" charset="0"/>
                </a:rPr>
                <a:t>Fonctionnaire </a:t>
              </a:r>
            </a:p>
            <a:p>
              <a:pPr marL="0" indent="0">
                <a:buNone/>
              </a:pPr>
              <a:r>
                <a:rPr lang="fr-FR" sz="1200" dirty="0">
                  <a:solidFill>
                    <a:srgbClr val="343C3D"/>
                  </a:solidFill>
                  <a:latin typeface="Source Sans Pro" panose="020B0503030403020204" pitchFamily="34" charset="0"/>
                </a:rPr>
                <a:t>« je recherche une mutuelle qui couvre les frais de médecines douces comme l’ostéopathie. »</a:t>
              </a:r>
              <a:br>
                <a:rPr lang="fr-FR" sz="1200" dirty="0">
                  <a:solidFill>
                    <a:srgbClr val="343C3D"/>
                  </a:solidFill>
                  <a:latin typeface="Source Sans Pro" panose="020B0503030403020204" pitchFamily="34" charset="0"/>
                </a:rPr>
              </a:br>
              <a:endParaRPr lang="fr-FR" sz="1200" dirty="0">
                <a:solidFill>
                  <a:srgbClr val="343C3D"/>
                </a:solidFill>
                <a:latin typeface="Source Sans Pro" panose="020B0503030403020204" pitchFamily="34" charset="0"/>
              </a:endParaRPr>
            </a:p>
          </p:txBody>
        </p:sp>
        <p:grpSp>
          <p:nvGrpSpPr>
            <p:cNvPr id="32" name="Groupe 68"/>
            <p:cNvGrpSpPr/>
            <p:nvPr/>
          </p:nvGrpSpPr>
          <p:grpSpPr>
            <a:xfrm>
              <a:off x="1995374" y="3203096"/>
              <a:ext cx="271914" cy="271618"/>
              <a:chOff x="-1206500" y="1404938"/>
              <a:chExt cx="1463675" cy="1462087"/>
            </a:xfrm>
          </p:grpSpPr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-1206500" y="1404938"/>
                <a:ext cx="1463675" cy="1462087"/>
              </a:xfrm>
              <a:custGeom>
                <a:avLst/>
                <a:gdLst/>
                <a:ahLst/>
                <a:cxnLst>
                  <a:cxn ang="0">
                    <a:pos x="1842" y="969"/>
                  </a:cxn>
                  <a:cxn ang="0">
                    <a:pos x="1824" y="1107"/>
                  </a:cxn>
                  <a:cxn ang="0">
                    <a:pos x="1787" y="1237"/>
                  </a:cxn>
                  <a:cxn ang="0">
                    <a:pos x="1732" y="1361"/>
                  </a:cxn>
                  <a:cxn ang="0">
                    <a:pos x="1660" y="1473"/>
                  </a:cxn>
                  <a:cxn ang="0">
                    <a:pos x="1574" y="1572"/>
                  </a:cxn>
                  <a:cxn ang="0">
                    <a:pos x="1473" y="1660"/>
                  </a:cxn>
                  <a:cxn ang="0">
                    <a:pos x="1361" y="1731"/>
                  </a:cxn>
                  <a:cxn ang="0">
                    <a:pos x="1239" y="1787"/>
                  </a:cxn>
                  <a:cxn ang="0">
                    <a:pos x="1107" y="1824"/>
                  </a:cxn>
                  <a:cxn ang="0">
                    <a:pos x="969" y="1842"/>
                  </a:cxn>
                  <a:cxn ang="0">
                    <a:pos x="875" y="1842"/>
                  </a:cxn>
                  <a:cxn ang="0">
                    <a:pos x="737" y="1824"/>
                  </a:cxn>
                  <a:cxn ang="0">
                    <a:pos x="605" y="1787"/>
                  </a:cxn>
                  <a:cxn ang="0">
                    <a:pos x="483" y="1731"/>
                  </a:cxn>
                  <a:cxn ang="0">
                    <a:pos x="371" y="1660"/>
                  </a:cxn>
                  <a:cxn ang="0">
                    <a:pos x="270" y="1572"/>
                  </a:cxn>
                  <a:cxn ang="0">
                    <a:pos x="184" y="1473"/>
                  </a:cxn>
                  <a:cxn ang="0">
                    <a:pos x="111" y="1361"/>
                  </a:cxn>
                  <a:cxn ang="0">
                    <a:pos x="55" y="1237"/>
                  </a:cxn>
                  <a:cxn ang="0">
                    <a:pos x="20" y="1107"/>
                  </a:cxn>
                  <a:cxn ang="0">
                    <a:pos x="2" y="969"/>
                  </a:cxn>
                  <a:cxn ang="0">
                    <a:pos x="2" y="873"/>
                  </a:cxn>
                  <a:cxn ang="0">
                    <a:pos x="20" y="735"/>
                  </a:cxn>
                  <a:cxn ang="0">
                    <a:pos x="55" y="605"/>
                  </a:cxn>
                  <a:cxn ang="0">
                    <a:pos x="111" y="481"/>
                  </a:cxn>
                  <a:cxn ang="0">
                    <a:pos x="184" y="369"/>
                  </a:cxn>
                  <a:cxn ang="0">
                    <a:pos x="270" y="270"/>
                  </a:cxn>
                  <a:cxn ang="0">
                    <a:pos x="371" y="182"/>
                  </a:cxn>
                  <a:cxn ang="0">
                    <a:pos x="483" y="111"/>
                  </a:cxn>
                  <a:cxn ang="0">
                    <a:pos x="605" y="55"/>
                  </a:cxn>
                  <a:cxn ang="0">
                    <a:pos x="737" y="18"/>
                  </a:cxn>
                  <a:cxn ang="0">
                    <a:pos x="875" y="0"/>
                  </a:cxn>
                  <a:cxn ang="0">
                    <a:pos x="969" y="0"/>
                  </a:cxn>
                  <a:cxn ang="0">
                    <a:pos x="1107" y="18"/>
                  </a:cxn>
                  <a:cxn ang="0">
                    <a:pos x="1239" y="55"/>
                  </a:cxn>
                  <a:cxn ang="0">
                    <a:pos x="1361" y="111"/>
                  </a:cxn>
                  <a:cxn ang="0">
                    <a:pos x="1473" y="182"/>
                  </a:cxn>
                  <a:cxn ang="0">
                    <a:pos x="1574" y="270"/>
                  </a:cxn>
                  <a:cxn ang="0">
                    <a:pos x="1660" y="369"/>
                  </a:cxn>
                  <a:cxn ang="0">
                    <a:pos x="1732" y="481"/>
                  </a:cxn>
                  <a:cxn ang="0">
                    <a:pos x="1787" y="605"/>
                  </a:cxn>
                  <a:cxn ang="0">
                    <a:pos x="1824" y="735"/>
                  </a:cxn>
                  <a:cxn ang="0">
                    <a:pos x="1842" y="873"/>
                  </a:cxn>
                </a:cxnLst>
                <a:rect l="0" t="0" r="r" b="b"/>
                <a:pathLst>
                  <a:path w="1844" h="1842">
                    <a:moveTo>
                      <a:pt x="1844" y="922"/>
                    </a:moveTo>
                    <a:lnTo>
                      <a:pt x="1844" y="922"/>
                    </a:lnTo>
                    <a:lnTo>
                      <a:pt x="1842" y="969"/>
                    </a:lnTo>
                    <a:lnTo>
                      <a:pt x="1839" y="1014"/>
                    </a:lnTo>
                    <a:lnTo>
                      <a:pt x="1833" y="1062"/>
                    </a:lnTo>
                    <a:lnTo>
                      <a:pt x="1824" y="1107"/>
                    </a:lnTo>
                    <a:lnTo>
                      <a:pt x="1815" y="1151"/>
                    </a:lnTo>
                    <a:lnTo>
                      <a:pt x="1802" y="1195"/>
                    </a:lnTo>
                    <a:lnTo>
                      <a:pt x="1787" y="1237"/>
                    </a:lnTo>
                    <a:lnTo>
                      <a:pt x="1771" y="1279"/>
                    </a:lnTo>
                    <a:lnTo>
                      <a:pt x="1753" y="1320"/>
                    </a:lnTo>
                    <a:lnTo>
                      <a:pt x="1732" y="1361"/>
                    </a:lnTo>
                    <a:lnTo>
                      <a:pt x="1711" y="1398"/>
                    </a:lnTo>
                    <a:lnTo>
                      <a:pt x="1686" y="1436"/>
                    </a:lnTo>
                    <a:lnTo>
                      <a:pt x="1660" y="1473"/>
                    </a:lnTo>
                    <a:lnTo>
                      <a:pt x="1633" y="1507"/>
                    </a:lnTo>
                    <a:lnTo>
                      <a:pt x="1605" y="1541"/>
                    </a:lnTo>
                    <a:lnTo>
                      <a:pt x="1574" y="1572"/>
                    </a:lnTo>
                    <a:lnTo>
                      <a:pt x="1542" y="1603"/>
                    </a:lnTo>
                    <a:lnTo>
                      <a:pt x="1509" y="1632"/>
                    </a:lnTo>
                    <a:lnTo>
                      <a:pt x="1473" y="1660"/>
                    </a:lnTo>
                    <a:lnTo>
                      <a:pt x="1437" y="1686"/>
                    </a:lnTo>
                    <a:lnTo>
                      <a:pt x="1400" y="1709"/>
                    </a:lnTo>
                    <a:lnTo>
                      <a:pt x="1361" y="1731"/>
                    </a:lnTo>
                    <a:lnTo>
                      <a:pt x="1322" y="1753"/>
                    </a:lnTo>
                    <a:lnTo>
                      <a:pt x="1281" y="1770"/>
                    </a:lnTo>
                    <a:lnTo>
                      <a:pt x="1239" y="1787"/>
                    </a:lnTo>
                    <a:lnTo>
                      <a:pt x="1197" y="1801"/>
                    </a:lnTo>
                    <a:lnTo>
                      <a:pt x="1153" y="1814"/>
                    </a:lnTo>
                    <a:lnTo>
                      <a:pt x="1107" y="1824"/>
                    </a:lnTo>
                    <a:lnTo>
                      <a:pt x="1062" y="1832"/>
                    </a:lnTo>
                    <a:lnTo>
                      <a:pt x="1016" y="1839"/>
                    </a:lnTo>
                    <a:lnTo>
                      <a:pt x="969" y="1842"/>
                    </a:lnTo>
                    <a:lnTo>
                      <a:pt x="922" y="1842"/>
                    </a:lnTo>
                    <a:lnTo>
                      <a:pt x="922" y="1842"/>
                    </a:lnTo>
                    <a:lnTo>
                      <a:pt x="875" y="1842"/>
                    </a:lnTo>
                    <a:lnTo>
                      <a:pt x="828" y="1839"/>
                    </a:lnTo>
                    <a:lnTo>
                      <a:pt x="782" y="1832"/>
                    </a:lnTo>
                    <a:lnTo>
                      <a:pt x="737" y="1824"/>
                    </a:lnTo>
                    <a:lnTo>
                      <a:pt x="691" y="1814"/>
                    </a:lnTo>
                    <a:lnTo>
                      <a:pt x="647" y="1801"/>
                    </a:lnTo>
                    <a:lnTo>
                      <a:pt x="605" y="1787"/>
                    </a:lnTo>
                    <a:lnTo>
                      <a:pt x="563" y="1770"/>
                    </a:lnTo>
                    <a:lnTo>
                      <a:pt x="522" y="1753"/>
                    </a:lnTo>
                    <a:lnTo>
                      <a:pt x="483" y="1731"/>
                    </a:lnTo>
                    <a:lnTo>
                      <a:pt x="444" y="1709"/>
                    </a:lnTo>
                    <a:lnTo>
                      <a:pt x="407" y="1686"/>
                    </a:lnTo>
                    <a:lnTo>
                      <a:pt x="371" y="1660"/>
                    </a:lnTo>
                    <a:lnTo>
                      <a:pt x="335" y="1632"/>
                    </a:lnTo>
                    <a:lnTo>
                      <a:pt x="302" y="1603"/>
                    </a:lnTo>
                    <a:lnTo>
                      <a:pt x="270" y="1572"/>
                    </a:lnTo>
                    <a:lnTo>
                      <a:pt x="239" y="1541"/>
                    </a:lnTo>
                    <a:lnTo>
                      <a:pt x="210" y="1507"/>
                    </a:lnTo>
                    <a:lnTo>
                      <a:pt x="184" y="1473"/>
                    </a:lnTo>
                    <a:lnTo>
                      <a:pt x="158" y="1436"/>
                    </a:lnTo>
                    <a:lnTo>
                      <a:pt x="133" y="1398"/>
                    </a:lnTo>
                    <a:lnTo>
                      <a:pt x="111" y="1361"/>
                    </a:lnTo>
                    <a:lnTo>
                      <a:pt x="91" y="1320"/>
                    </a:lnTo>
                    <a:lnTo>
                      <a:pt x="73" y="1279"/>
                    </a:lnTo>
                    <a:lnTo>
                      <a:pt x="55" y="1237"/>
                    </a:lnTo>
                    <a:lnTo>
                      <a:pt x="41" y="1195"/>
                    </a:lnTo>
                    <a:lnTo>
                      <a:pt x="29" y="1151"/>
                    </a:lnTo>
                    <a:lnTo>
                      <a:pt x="20" y="1107"/>
                    </a:lnTo>
                    <a:lnTo>
                      <a:pt x="11" y="1062"/>
                    </a:lnTo>
                    <a:lnTo>
                      <a:pt x="5" y="1014"/>
                    </a:lnTo>
                    <a:lnTo>
                      <a:pt x="2" y="969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2" y="873"/>
                    </a:lnTo>
                    <a:lnTo>
                      <a:pt x="5" y="828"/>
                    </a:lnTo>
                    <a:lnTo>
                      <a:pt x="11" y="780"/>
                    </a:lnTo>
                    <a:lnTo>
                      <a:pt x="20" y="735"/>
                    </a:lnTo>
                    <a:lnTo>
                      <a:pt x="29" y="691"/>
                    </a:lnTo>
                    <a:lnTo>
                      <a:pt x="41" y="647"/>
                    </a:lnTo>
                    <a:lnTo>
                      <a:pt x="55" y="605"/>
                    </a:lnTo>
                    <a:lnTo>
                      <a:pt x="73" y="563"/>
                    </a:lnTo>
                    <a:lnTo>
                      <a:pt x="91" y="522"/>
                    </a:lnTo>
                    <a:lnTo>
                      <a:pt x="111" y="481"/>
                    </a:lnTo>
                    <a:lnTo>
                      <a:pt x="133" y="444"/>
                    </a:lnTo>
                    <a:lnTo>
                      <a:pt x="158" y="406"/>
                    </a:lnTo>
                    <a:lnTo>
                      <a:pt x="184" y="369"/>
                    </a:lnTo>
                    <a:lnTo>
                      <a:pt x="210" y="335"/>
                    </a:lnTo>
                    <a:lnTo>
                      <a:pt x="239" y="301"/>
                    </a:lnTo>
                    <a:lnTo>
                      <a:pt x="270" y="270"/>
                    </a:lnTo>
                    <a:lnTo>
                      <a:pt x="302" y="239"/>
                    </a:lnTo>
                    <a:lnTo>
                      <a:pt x="335" y="210"/>
                    </a:lnTo>
                    <a:lnTo>
                      <a:pt x="371" y="182"/>
                    </a:lnTo>
                    <a:lnTo>
                      <a:pt x="407" y="156"/>
                    </a:lnTo>
                    <a:lnTo>
                      <a:pt x="444" y="133"/>
                    </a:lnTo>
                    <a:lnTo>
                      <a:pt x="483" y="111"/>
                    </a:lnTo>
                    <a:lnTo>
                      <a:pt x="522" y="89"/>
                    </a:lnTo>
                    <a:lnTo>
                      <a:pt x="563" y="72"/>
                    </a:lnTo>
                    <a:lnTo>
                      <a:pt x="605" y="55"/>
                    </a:lnTo>
                    <a:lnTo>
                      <a:pt x="647" y="41"/>
                    </a:lnTo>
                    <a:lnTo>
                      <a:pt x="691" y="28"/>
                    </a:lnTo>
                    <a:lnTo>
                      <a:pt x="737" y="18"/>
                    </a:lnTo>
                    <a:lnTo>
                      <a:pt x="782" y="10"/>
                    </a:lnTo>
                    <a:lnTo>
                      <a:pt x="828" y="5"/>
                    </a:lnTo>
                    <a:lnTo>
                      <a:pt x="875" y="0"/>
                    </a:lnTo>
                    <a:lnTo>
                      <a:pt x="922" y="0"/>
                    </a:lnTo>
                    <a:lnTo>
                      <a:pt x="922" y="0"/>
                    </a:lnTo>
                    <a:lnTo>
                      <a:pt x="969" y="0"/>
                    </a:lnTo>
                    <a:lnTo>
                      <a:pt x="1016" y="5"/>
                    </a:lnTo>
                    <a:lnTo>
                      <a:pt x="1062" y="10"/>
                    </a:lnTo>
                    <a:lnTo>
                      <a:pt x="1107" y="18"/>
                    </a:lnTo>
                    <a:lnTo>
                      <a:pt x="1153" y="28"/>
                    </a:lnTo>
                    <a:lnTo>
                      <a:pt x="1197" y="41"/>
                    </a:lnTo>
                    <a:lnTo>
                      <a:pt x="1239" y="55"/>
                    </a:lnTo>
                    <a:lnTo>
                      <a:pt x="1281" y="72"/>
                    </a:lnTo>
                    <a:lnTo>
                      <a:pt x="1322" y="89"/>
                    </a:lnTo>
                    <a:lnTo>
                      <a:pt x="1361" y="111"/>
                    </a:lnTo>
                    <a:lnTo>
                      <a:pt x="1400" y="133"/>
                    </a:lnTo>
                    <a:lnTo>
                      <a:pt x="1437" y="156"/>
                    </a:lnTo>
                    <a:lnTo>
                      <a:pt x="1473" y="182"/>
                    </a:lnTo>
                    <a:lnTo>
                      <a:pt x="1509" y="210"/>
                    </a:lnTo>
                    <a:lnTo>
                      <a:pt x="1542" y="239"/>
                    </a:lnTo>
                    <a:lnTo>
                      <a:pt x="1574" y="270"/>
                    </a:lnTo>
                    <a:lnTo>
                      <a:pt x="1605" y="301"/>
                    </a:lnTo>
                    <a:lnTo>
                      <a:pt x="1633" y="335"/>
                    </a:lnTo>
                    <a:lnTo>
                      <a:pt x="1660" y="369"/>
                    </a:lnTo>
                    <a:lnTo>
                      <a:pt x="1686" y="406"/>
                    </a:lnTo>
                    <a:lnTo>
                      <a:pt x="1711" y="444"/>
                    </a:lnTo>
                    <a:lnTo>
                      <a:pt x="1732" y="481"/>
                    </a:lnTo>
                    <a:lnTo>
                      <a:pt x="1753" y="522"/>
                    </a:lnTo>
                    <a:lnTo>
                      <a:pt x="1771" y="563"/>
                    </a:lnTo>
                    <a:lnTo>
                      <a:pt x="1787" y="605"/>
                    </a:lnTo>
                    <a:lnTo>
                      <a:pt x="1802" y="647"/>
                    </a:lnTo>
                    <a:lnTo>
                      <a:pt x="1815" y="691"/>
                    </a:lnTo>
                    <a:lnTo>
                      <a:pt x="1824" y="735"/>
                    </a:lnTo>
                    <a:lnTo>
                      <a:pt x="1833" y="780"/>
                    </a:lnTo>
                    <a:lnTo>
                      <a:pt x="1839" y="828"/>
                    </a:lnTo>
                    <a:lnTo>
                      <a:pt x="1842" y="873"/>
                    </a:lnTo>
                    <a:lnTo>
                      <a:pt x="1844" y="922"/>
                    </a:lnTo>
                    <a:lnTo>
                      <a:pt x="1844" y="922"/>
                    </a:lnTo>
                    <a:close/>
                  </a:path>
                </a:pathLst>
              </a:custGeom>
              <a:solidFill>
                <a:srgbClr val="00AE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-957263" y="1725613"/>
                <a:ext cx="965200" cy="820737"/>
              </a:xfrm>
              <a:custGeom>
                <a:avLst/>
                <a:gdLst/>
                <a:ahLst/>
                <a:cxnLst>
                  <a:cxn ang="0">
                    <a:pos x="628" y="1010"/>
                  </a:cxn>
                  <a:cxn ang="0">
                    <a:pos x="608" y="981"/>
                  </a:cxn>
                  <a:cxn ang="0">
                    <a:pos x="601" y="946"/>
                  </a:cxn>
                  <a:cxn ang="0">
                    <a:pos x="608" y="912"/>
                  </a:cxn>
                  <a:cxn ang="0">
                    <a:pos x="628" y="883"/>
                  </a:cxn>
                  <a:cxn ang="0">
                    <a:pos x="101" y="620"/>
                  </a:cxn>
                  <a:cxn ang="0">
                    <a:pos x="91" y="618"/>
                  </a:cxn>
                  <a:cxn ang="0">
                    <a:pos x="71" y="615"/>
                  </a:cxn>
                  <a:cxn ang="0">
                    <a:pos x="44" y="602"/>
                  </a:cxn>
                  <a:cxn ang="0">
                    <a:pos x="16" y="574"/>
                  </a:cxn>
                  <a:cxn ang="0">
                    <a:pos x="5" y="548"/>
                  </a:cxn>
                  <a:cxn ang="0">
                    <a:pos x="0" y="529"/>
                  </a:cxn>
                  <a:cxn ang="0">
                    <a:pos x="0" y="519"/>
                  </a:cxn>
                  <a:cxn ang="0">
                    <a:pos x="1" y="498"/>
                  </a:cxn>
                  <a:cxn ang="0">
                    <a:pos x="8" y="478"/>
                  </a:cxn>
                  <a:cxn ang="0">
                    <a:pos x="29" y="447"/>
                  </a:cxn>
                  <a:cxn ang="0">
                    <a:pos x="62" y="425"/>
                  </a:cxn>
                  <a:cxn ang="0">
                    <a:pos x="81" y="420"/>
                  </a:cxn>
                  <a:cxn ang="0">
                    <a:pos x="101" y="418"/>
                  </a:cxn>
                  <a:cxn ang="0">
                    <a:pos x="628" y="153"/>
                  </a:cxn>
                  <a:cxn ang="0">
                    <a:pos x="616" y="138"/>
                  </a:cxn>
                  <a:cxn ang="0">
                    <a:pos x="603" y="106"/>
                  </a:cxn>
                  <a:cxn ang="0">
                    <a:pos x="603" y="73"/>
                  </a:cxn>
                  <a:cxn ang="0">
                    <a:pos x="616" y="41"/>
                  </a:cxn>
                  <a:cxn ang="0">
                    <a:pos x="628" y="26"/>
                  </a:cxn>
                  <a:cxn ang="0">
                    <a:pos x="658" y="7"/>
                  </a:cxn>
                  <a:cxn ang="0">
                    <a:pos x="693" y="0"/>
                  </a:cxn>
                  <a:cxn ang="0">
                    <a:pos x="727" y="7"/>
                  </a:cxn>
                  <a:cxn ang="0">
                    <a:pos x="756" y="26"/>
                  </a:cxn>
                  <a:cxn ang="0">
                    <a:pos x="1190" y="455"/>
                  </a:cxn>
                  <a:cxn ang="0">
                    <a:pos x="1210" y="485"/>
                  </a:cxn>
                  <a:cxn ang="0">
                    <a:pos x="1216" y="519"/>
                  </a:cxn>
                  <a:cxn ang="0">
                    <a:pos x="1210" y="551"/>
                  </a:cxn>
                  <a:cxn ang="0">
                    <a:pos x="1190" y="581"/>
                  </a:cxn>
                  <a:cxn ang="0">
                    <a:pos x="756" y="1010"/>
                  </a:cxn>
                  <a:cxn ang="0">
                    <a:pos x="727" y="1029"/>
                  </a:cxn>
                  <a:cxn ang="0">
                    <a:pos x="693" y="1036"/>
                  </a:cxn>
                  <a:cxn ang="0">
                    <a:pos x="658" y="1029"/>
                  </a:cxn>
                  <a:cxn ang="0">
                    <a:pos x="628" y="1010"/>
                  </a:cxn>
                </a:cxnLst>
                <a:rect l="0" t="0" r="r" b="b"/>
                <a:pathLst>
                  <a:path w="1216" h="1036">
                    <a:moveTo>
                      <a:pt x="628" y="1010"/>
                    </a:moveTo>
                    <a:lnTo>
                      <a:pt x="628" y="1010"/>
                    </a:lnTo>
                    <a:lnTo>
                      <a:pt x="616" y="995"/>
                    </a:lnTo>
                    <a:lnTo>
                      <a:pt x="608" y="981"/>
                    </a:lnTo>
                    <a:lnTo>
                      <a:pt x="603" y="963"/>
                    </a:lnTo>
                    <a:lnTo>
                      <a:pt x="601" y="946"/>
                    </a:lnTo>
                    <a:lnTo>
                      <a:pt x="603" y="930"/>
                    </a:lnTo>
                    <a:lnTo>
                      <a:pt x="608" y="912"/>
                    </a:lnTo>
                    <a:lnTo>
                      <a:pt x="616" y="898"/>
                    </a:lnTo>
                    <a:lnTo>
                      <a:pt x="628" y="883"/>
                    </a:lnTo>
                    <a:lnTo>
                      <a:pt x="896" y="620"/>
                    </a:lnTo>
                    <a:lnTo>
                      <a:pt x="101" y="620"/>
                    </a:lnTo>
                    <a:lnTo>
                      <a:pt x="101" y="620"/>
                    </a:lnTo>
                    <a:lnTo>
                      <a:pt x="91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2" y="611"/>
                    </a:lnTo>
                    <a:lnTo>
                      <a:pt x="44" y="602"/>
                    </a:lnTo>
                    <a:lnTo>
                      <a:pt x="29" y="589"/>
                    </a:lnTo>
                    <a:lnTo>
                      <a:pt x="16" y="574"/>
                    </a:lnTo>
                    <a:lnTo>
                      <a:pt x="8" y="558"/>
                    </a:lnTo>
                    <a:lnTo>
                      <a:pt x="5" y="548"/>
                    </a:lnTo>
                    <a:lnTo>
                      <a:pt x="1" y="538"/>
                    </a:lnTo>
                    <a:lnTo>
                      <a:pt x="0" y="529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0" y="507"/>
                    </a:lnTo>
                    <a:lnTo>
                      <a:pt x="1" y="498"/>
                    </a:lnTo>
                    <a:lnTo>
                      <a:pt x="5" y="488"/>
                    </a:lnTo>
                    <a:lnTo>
                      <a:pt x="8" y="478"/>
                    </a:lnTo>
                    <a:lnTo>
                      <a:pt x="16" y="462"/>
                    </a:lnTo>
                    <a:lnTo>
                      <a:pt x="29" y="447"/>
                    </a:lnTo>
                    <a:lnTo>
                      <a:pt x="44" y="434"/>
                    </a:lnTo>
                    <a:lnTo>
                      <a:pt x="62" y="425"/>
                    </a:lnTo>
                    <a:lnTo>
                      <a:pt x="71" y="421"/>
                    </a:lnTo>
                    <a:lnTo>
                      <a:pt x="81" y="420"/>
                    </a:lnTo>
                    <a:lnTo>
                      <a:pt x="91" y="418"/>
                    </a:lnTo>
                    <a:lnTo>
                      <a:pt x="101" y="418"/>
                    </a:lnTo>
                    <a:lnTo>
                      <a:pt x="896" y="418"/>
                    </a:lnTo>
                    <a:lnTo>
                      <a:pt x="628" y="153"/>
                    </a:lnTo>
                    <a:lnTo>
                      <a:pt x="628" y="153"/>
                    </a:lnTo>
                    <a:lnTo>
                      <a:pt x="616" y="138"/>
                    </a:lnTo>
                    <a:lnTo>
                      <a:pt x="608" y="124"/>
                    </a:lnTo>
                    <a:lnTo>
                      <a:pt x="603" y="106"/>
                    </a:lnTo>
                    <a:lnTo>
                      <a:pt x="601" y="90"/>
                    </a:lnTo>
                    <a:lnTo>
                      <a:pt x="603" y="73"/>
                    </a:lnTo>
                    <a:lnTo>
                      <a:pt x="608" y="55"/>
                    </a:lnTo>
                    <a:lnTo>
                      <a:pt x="616" y="41"/>
                    </a:lnTo>
                    <a:lnTo>
                      <a:pt x="628" y="26"/>
                    </a:lnTo>
                    <a:lnTo>
                      <a:pt x="628" y="26"/>
                    </a:lnTo>
                    <a:lnTo>
                      <a:pt x="642" y="15"/>
                    </a:lnTo>
                    <a:lnTo>
                      <a:pt x="658" y="7"/>
                    </a:lnTo>
                    <a:lnTo>
                      <a:pt x="675" y="2"/>
                    </a:lnTo>
                    <a:lnTo>
                      <a:pt x="693" y="0"/>
                    </a:lnTo>
                    <a:lnTo>
                      <a:pt x="709" y="2"/>
                    </a:lnTo>
                    <a:lnTo>
                      <a:pt x="727" y="7"/>
                    </a:lnTo>
                    <a:lnTo>
                      <a:pt x="741" y="15"/>
                    </a:lnTo>
                    <a:lnTo>
                      <a:pt x="756" y="26"/>
                    </a:lnTo>
                    <a:lnTo>
                      <a:pt x="1190" y="455"/>
                    </a:lnTo>
                    <a:lnTo>
                      <a:pt x="1190" y="455"/>
                    </a:lnTo>
                    <a:lnTo>
                      <a:pt x="1202" y="468"/>
                    </a:lnTo>
                    <a:lnTo>
                      <a:pt x="1210" y="485"/>
                    </a:lnTo>
                    <a:lnTo>
                      <a:pt x="1215" y="501"/>
                    </a:lnTo>
                    <a:lnTo>
                      <a:pt x="1216" y="519"/>
                    </a:lnTo>
                    <a:lnTo>
                      <a:pt x="1215" y="535"/>
                    </a:lnTo>
                    <a:lnTo>
                      <a:pt x="1210" y="551"/>
                    </a:lnTo>
                    <a:lnTo>
                      <a:pt x="1202" y="568"/>
                    </a:lnTo>
                    <a:lnTo>
                      <a:pt x="1190" y="581"/>
                    </a:lnTo>
                    <a:lnTo>
                      <a:pt x="756" y="1010"/>
                    </a:lnTo>
                    <a:lnTo>
                      <a:pt x="756" y="1010"/>
                    </a:lnTo>
                    <a:lnTo>
                      <a:pt x="741" y="1021"/>
                    </a:lnTo>
                    <a:lnTo>
                      <a:pt x="727" y="1029"/>
                    </a:lnTo>
                    <a:lnTo>
                      <a:pt x="709" y="1034"/>
                    </a:lnTo>
                    <a:lnTo>
                      <a:pt x="693" y="1036"/>
                    </a:lnTo>
                    <a:lnTo>
                      <a:pt x="675" y="1034"/>
                    </a:lnTo>
                    <a:lnTo>
                      <a:pt x="658" y="1029"/>
                    </a:lnTo>
                    <a:lnTo>
                      <a:pt x="642" y="1021"/>
                    </a:lnTo>
                    <a:lnTo>
                      <a:pt x="628" y="1010"/>
                    </a:lnTo>
                    <a:lnTo>
                      <a:pt x="628" y="10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</p:grp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C4084A-66D3-49A8-9269-CA2BB98B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offre commerciale Assurance santé pour votre commune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41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C582B11-3F38-416D-AD4B-0C03A0EB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44" y="337558"/>
            <a:ext cx="5051504" cy="300185"/>
          </a:xfrm>
        </p:spPr>
        <p:txBody>
          <a:bodyPr/>
          <a:lstStyle/>
          <a:p>
            <a:r>
              <a:rPr lang="fr-FR" b="1" dirty="0">
                <a:solidFill>
                  <a:srgbClr val="00008F"/>
                </a:solidFill>
                <a:latin typeface="Source Sans Pro" panose="020B0503030403020204" pitchFamily="34" charset="0"/>
              </a:rPr>
              <a:t>Comment fonctionne le contrat Complémentaire Santé 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73817-6807-48D8-9563-77D9E88EE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744" y="742113"/>
            <a:ext cx="6987508" cy="5803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153" dirty="0">
                <a:solidFill>
                  <a:srgbClr val="9EBEB1"/>
                </a:solidFill>
                <a:latin typeface="Publico Headline Web Bold" panose="02040802060504060203" pitchFamily="18" charset="0"/>
                <a:cs typeface="Arial" charset="0"/>
              </a:rPr>
              <a:t>Prenons un exemple</a:t>
            </a:r>
          </a:p>
          <a:p>
            <a:pPr defTabSz="439255">
              <a:spcBef>
                <a:spcPts val="0"/>
              </a:spcBef>
              <a:defRPr/>
            </a:pPr>
            <a:r>
              <a:rPr lang="fr-FR" sz="1025" dirty="0">
                <a:solidFill>
                  <a:srgbClr val="00008F"/>
                </a:solidFill>
                <a:latin typeface="Source Sans Pro" panose="020B0503030403020204" pitchFamily="34" charset="0"/>
              </a:rPr>
              <a:t>Vous consultez un spécialiste qui pratique des dépassements d’honoraires. </a:t>
            </a:r>
          </a:p>
          <a:p>
            <a:pPr defTabSz="439255">
              <a:spcBef>
                <a:spcPts val="0"/>
              </a:spcBef>
              <a:defRPr/>
            </a:pPr>
            <a:r>
              <a:rPr lang="fr-FR" sz="1153" b="1" dirty="0">
                <a:solidFill>
                  <a:srgbClr val="027180"/>
                </a:solidFill>
                <a:latin typeface="Source Sans Pro" panose="020B0503030403020204" pitchFamily="34" charset="0"/>
                <a:cs typeface="Calibri"/>
              </a:rPr>
              <a:t>Comment serez-vous remboursé ?</a:t>
            </a:r>
          </a:p>
          <a:p>
            <a:pPr>
              <a:lnSpc>
                <a:spcPct val="100000"/>
              </a:lnSpc>
            </a:pPr>
            <a:endParaRPr lang="fr-FR" sz="1153" dirty="0">
              <a:solidFill>
                <a:srgbClr val="9FD9B4"/>
              </a:solidFill>
              <a:latin typeface="Publico Headline Web Bold" panose="02040802060504060203" pitchFamily="18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F999C30-9A77-4062-8D2A-392935BF0C46}"/>
              </a:ext>
            </a:extLst>
          </p:cNvPr>
          <p:cNvGrpSpPr/>
          <p:nvPr/>
        </p:nvGrpSpPr>
        <p:grpSpPr>
          <a:xfrm>
            <a:off x="377719" y="1387998"/>
            <a:ext cx="6940415" cy="2565712"/>
            <a:chOff x="587376" y="2167022"/>
            <a:chExt cx="10835776" cy="40057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2EB868-0B4B-4611-B641-4E05D2215334}"/>
                </a:ext>
              </a:extLst>
            </p:cNvPr>
            <p:cNvSpPr/>
            <p:nvPr/>
          </p:nvSpPr>
          <p:spPr>
            <a:xfrm>
              <a:off x="587376" y="2254417"/>
              <a:ext cx="10835776" cy="39183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0BD8F00A-4452-4998-96CD-BEE767B58873}"/>
                </a:ext>
              </a:extLst>
            </p:cNvPr>
            <p:cNvGraphicFramePr/>
            <p:nvPr/>
          </p:nvGraphicFramePr>
          <p:xfrm>
            <a:off x="2068764" y="2167022"/>
            <a:ext cx="4084160" cy="38923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itre 1">
              <a:extLst>
                <a:ext uri="{FF2B5EF4-FFF2-40B4-BE49-F238E27FC236}">
                  <a16:creationId xmlns:a16="http://schemas.microsoft.com/office/drawing/2014/main" id="{6ECDC118-6D51-45DD-B04A-A421F335B59C}"/>
                </a:ext>
              </a:extLst>
            </p:cNvPr>
            <p:cNvSpPr txBox="1">
              <a:spLocks/>
            </p:cNvSpPr>
            <p:nvPr/>
          </p:nvSpPr>
          <p:spPr>
            <a:xfrm>
              <a:off x="6610074" y="4800617"/>
              <a:ext cx="2663831" cy="354563"/>
            </a:xfrm>
            <a:prstGeom prst="rect">
              <a:avLst/>
            </a:prstGeom>
          </p:spPr>
          <p:txBody>
            <a:bodyPr vert="horz" lIns="58546" tIns="29273" rIns="58546" bIns="29273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Source Sans Pro"/>
                  <a:ea typeface="+mj-ea"/>
                  <a:cs typeface="Source Sans Pro"/>
                </a:defRPr>
              </a:lvl1pPr>
            </a:lstStyle>
            <a:p>
              <a:pPr algn="l" defTabSz="522225" fontAlgn="auto">
                <a:spcAft>
                  <a:spcPts val="0"/>
                </a:spcAft>
                <a:defRPr/>
              </a:pPr>
              <a:r>
                <a:rPr lang="fr-FR" sz="673" b="1" dirty="0">
                  <a:solidFill>
                    <a:schemeClr val="accent3">
                      <a:lumMod val="50000"/>
                    </a:schemeClr>
                  </a:solidFill>
                  <a:cs typeface="+mn-cs"/>
                </a:rPr>
                <a:t>Participation forfaitaire</a:t>
              </a:r>
            </a:p>
          </p:txBody>
        </p:sp>
        <p:sp>
          <p:nvSpPr>
            <p:cNvPr id="8" name="Espace réservé du texte 4">
              <a:extLst>
                <a:ext uri="{FF2B5EF4-FFF2-40B4-BE49-F238E27FC236}">
                  <a16:creationId xmlns:a16="http://schemas.microsoft.com/office/drawing/2014/main" id="{56ED6B0C-83CB-409D-9521-DDF178E82C92}"/>
                </a:ext>
              </a:extLst>
            </p:cNvPr>
            <p:cNvSpPr txBox="1">
              <a:spLocks/>
            </p:cNvSpPr>
            <p:nvPr/>
          </p:nvSpPr>
          <p:spPr>
            <a:xfrm>
              <a:off x="6610074" y="3316656"/>
              <a:ext cx="1789641" cy="253916"/>
            </a:xfrm>
            <a:prstGeom prst="rect">
              <a:avLst/>
            </a:prstGeom>
          </p:spPr>
          <p:txBody>
            <a:bodyPr vert="horz" lIns="58546" tIns="29273" rIns="58546" bIns="29273" rtlCol="0">
              <a:noAutofit/>
            </a:bodyPr>
            <a:lstStyle>
              <a:lvl1pPr marL="0" marR="0" indent="0" algn="l" defTabSz="457200" rtl="0" eaLnBrk="1" fontAlgn="auto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kern="1200" baseline="0">
                  <a:solidFill>
                    <a:srgbClr val="00008F"/>
                  </a:solidFill>
                  <a:latin typeface="Source Sans Pro"/>
                  <a:ea typeface="+mn-ea"/>
                  <a:cs typeface="Source Sans Pro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2900" algn="l" defTabSz="45720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714">
                <a:lnSpc>
                  <a:spcPct val="100000"/>
                </a:lnSpc>
                <a:defRPr/>
              </a:pPr>
              <a:r>
                <a:rPr lang="fr-FR" sz="673" b="1" dirty="0">
                  <a:solidFill>
                    <a:srgbClr val="027280"/>
                  </a:solidFill>
                </a:rPr>
                <a:t>Dépassement d’honoraires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D8FA0D-139C-4BA1-A5C8-D28DBFEA3EB6}"/>
                </a:ext>
              </a:extLst>
            </p:cNvPr>
            <p:cNvSpPr/>
            <p:nvPr/>
          </p:nvSpPr>
          <p:spPr>
            <a:xfrm>
              <a:off x="6610074" y="4596708"/>
              <a:ext cx="1947605" cy="305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2222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673" b="1" dirty="0">
                  <a:solidFill>
                    <a:srgbClr val="668980"/>
                  </a:solidFill>
                  <a:latin typeface="Source Sans Pro"/>
                  <a:cs typeface="+mn-cs"/>
                </a:rPr>
                <a:t>Ticket modérateur </a:t>
              </a:r>
            </a:p>
          </p:txBody>
        </p:sp>
        <p:sp>
          <p:nvSpPr>
            <p:cNvPr id="11" name="Espace réservé du texte 4">
              <a:extLst>
                <a:ext uri="{FF2B5EF4-FFF2-40B4-BE49-F238E27FC236}">
                  <a16:creationId xmlns:a16="http://schemas.microsoft.com/office/drawing/2014/main" id="{17D321C7-8B84-4851-85B0-94762E7C5728}"/>
                </a:ext>
              </a:extLst>
            </p:cNvPr>
            <p:cNvSpPr txBox="1">
              <a:spLocks/>
            </p:cNvSpPr>
            <p:nvPr/>
          </p:nvSpPr>
          <p:spPr>
            <a:xfrm>
              <a:off x="8605740" y="3717393"/>
              <a:ext cx="1517496" cy="676348"/>
            </a:xfrm>
            <a:prstGeom prst="rect">
              <a:avLst/>
            </a:prstGeom>
          </p:spPr>
          <p:txBody>
            <a:bodyPr vert="horz" lIns="58546" tIns="29273" rIns="58546" bIns="29273" rtlCol="0">
              <a:noAutofit/>
            </a:bodyPr>
            <a:lstStyle>
              <a:lvl1pPr marL="0" marR="0" indent="0" algn="l" defTabSz="457200" rtl="0" eaLnBrk="1" fontAlgn="auto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kern="1200" baseline="0">
                  <a:solidFill>
                    <a:srgbClr val="00008F"/>
                  </a:solidFill>
                  <a:latin typeface="Source Sans Pro"/>
                  <a:ea typeface="+mn-ea"/>
                  <a:cs typeface="Source Sans Pro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2900" algn="l" defTabSz="45720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92714">
                <a:lnSpc>
                  <a:spcPct val="80000"/>
                </a:lnSpc>
                <a:defRPr/>
              </a:pPr>
              <a:r>
                <a:rPr lang="fr-FR" sz="897" b="1" dirty="0">
                  <a:solidFill>
                    <a:srgbClr val="027280"/>
                  </a:solidFill>
                </a:rPr>
                <a:t>Solution Complémentaire Santé</a:t>
              </a:r>
            </a:p>
          </p:txBody>
        </p:sp>
        <p:sp>
          <p:nvSpPr>
            <p:cNvPr id="12" name="Accolade fermante 11">
              <a:extLst>
                <a:ext uri="{FF2B5EF4-FFF2-40B4-BE49-F238E27FC236}">
                  <a16:creationId xmlns:a16="http://schemas.microsoft.com/office/drawing/2014/main" id="{A0A519D2-19EC-45DD-8B4F-36A1798C8EA3}"/>
                </a:ext>
              </a:extLst>
            </p:cNvPr>
            <p:cNvSpPr/>
            <p:nvPr/>
          </p:nvSpPr>
          <p:spPr>
            <a:xfrm>
              <a:off x="8282251" y="3244334"/>
              <a:ext cx="234927" cy="1559983"/>
            </a:xfrm>
            <a:prstGeom prst="rightBrace">
              <a:avLst>
                <a:gd name="adj1" fmla="val 66281"/>
                <a:gd name="adj2" fmla="val 50000"/>
              </a:avLst>
            </a:prstGeom>
            <a:noFill/>
            <a:ln>
              <a:solidFill>
                <a:srgbClr val="0270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9271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152" dirty="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3790E57-FC65-409E-8C97-2CA6C7E6BD5D}"/>
                </a:ext>
              </a:extLst>
            </p:cNvPr>
            <p:cNvSpPr txBox="1"/>
            <p:nvPr/>
          </p:nvSpPr>
          <p:spPr>
            <a:xfrm>
              <a:off x="2616102" y="3743881"/>
              <a:ext cx="1003299" cy="42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53" b="1" dirty="0">
                  <a:solidFill>
                    <a:prstClr val="white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80 €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D4D345F-561E-44EA-9A95-7539AF5C5F6C}"/>
                </a:ext>
              </a:extLst>
            </p:cNvPr>
            <p:cNvSpPr txBox="1"/>
            <p:nvPr/>
          </p:nvSpPr>
          <p:spPr>
            <a:xfrm>
              <a:off x="5791124" y="3244334"/>
              <a:ext cx="681236" cy="421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53" b="1" dirty="0">
                  <a:solidFill>
                    <a:srgbClr val="02728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50 €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D67E740-F86B-46C0-BACA-3A5922E7881F}"/>
                </a:ext>
              </a:extLst>
            </p:cNvPr>
            <p:cNvSpPr txBox="1"/>
            <p:nvPr/>
          </p:nvSpPr>
          <p:spPr>
            <a:xfrm>
              <a:off x="5804404" y="4501768"/>
              <a:ext cx="566112" cy="421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53" b="1" dirty="0">
                  <a:solidFill>
                    <a:srgbClr val="66898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9 €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41A082A-F5AF-4944-8650-58DDB796E251}"/>
                </a:ext>
              </a:extLst>
            </p:cNvPr>
            <p:cNvSpPr txBox="1"/>
            <p:nvPr/>
          </p:nvSpPr>
          <p:spPr>
            <a:xfrm>
              <a:off x="5810375" y="4793233"/>
              <a:ext cx="566112" cy="421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53" b="1" dirty="0">
                  <a:solidFill>
                    <a:schemeClr val="accent3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1 €</a:t>
              </a:r>
            </a:p>
          </p:txBody>
        </p:sp>
        <p:sp>
          <p:nvSpPr>
            <p:cNvPr id="26" name="Titre 1">
              <a:extLst>
                <a:ext uri="{FF2B5EF4-FFF2-40B4-BE49-F238E27FC236}">
                  <a16:creationId xmlns:a16="http://schemas.microsoft.com/office/drawing/2014/main" id="{94CF5EC6-DA73-434C-8191-8E376BF3D0C4}"/>
                </a:ext>
              </a:extLst>
            </p:cNvPr>
            <p:cNvSpPr txBox="1">
              <a:spLocks/>
            </p:cNvSpPr>
            <p:nvPr/>
          </p:nvSpPr>
          <p:spPr>
            <a:xfrm>
              <a:off x="6610074" y="5231107"/>
              <a:ext cx="2663831" cy="354563"/>
            </a:xfrm>
            <a:prstGeom prst="rect">
              <a:avLst/>
            </a:prstGeom>
          </p:spPr>
          <p:txBody>
            <a:bodyPr vert="horz" lIns="58546" tIns="29273" rIns="58546" bIns="29273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Source Sans Pro"/>
                  <a:ea typeface="+mj-ea"/>
                  <a:cs typeface="Source Sans Pro"/>
                </a:defRPr>
              </a:lvl1pPr>
            </a:lstStyle>
            <a:p>
              <a:pPr algn="l" defTabSz="522225" fontAlgn="auto">
                <a:spcAft>
                  <a:spcPts val="0"/>
                </a:spcAft>
                <a:defRPr/>
              </a:pPr>
              <a:r>
                <a:rPr lang="fr-FR" sz="673" b="1" dirty="0">
                  <a:solidFill>
                    <a:schemeClr val="accent3">
                      <a:lumMod val="75000"/>
                    </a:schemeClr>
                  </a:solidFill>
                  <a:cs typeface="+mn-cs"/>
                </a:rPr>
                <a:t>Montant de remboursement</a:t>
              </a:r>
              <a:br>
                <a:rPr lang="fr-FR" sz="673" b="1" dirty="0">
                  <a:solidFill>
                    <a:schemeClr val="accent3">
                      <a:lumMod val="75000"/>
                    </a:schemeClr>
                  </a:solidFill>
                  <a:cs typeface="+mn-cs"/>
                </a:rPr>
              </a:br>
              <a:r>
                <a:rPr lang="fr-FR" sz="673" b="1" dirty="0">
                  <a:solidFill>
                    <a:schemeClr val="accent3">
                      <a:lumMod val="75000"/>
                    </a:schemeClr>
                  </a:solidFill>
                  <a:cs typeface="+mn-cs"/>
                </a:rPr>
                <a:t>de la Sécurité sociale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B9E17B3-8551-477E-8399-785FAF2992ED}"/>
                </a:ext>
              </a:extLst>
            </p:cNvPr>
            <p:cNvSpPr txBox="1"/>
            <p:nvPr/>
          </p:nvSpPr>
          <p:spPr>
            <a:xfrm>
              <a:off x="5810375" y="5223723"/>
              <a:ext cx="681236" cy="421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8567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53" b="1" dirty="0">
                  <a:solidFill>
                    <a:schemeClr val="accent3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20 €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E38C57-6F89-49D6-B2C0-517E04FC5701}"/>
                </a:ext>
              </a:extLst>
            </p:cNvPr>
            <p:cNvSpPr/>
            <p:nvPr/>
          </p:nvSpPr>
          <p:spPr>
            <a:xfrm>
              <a:off x="5810375" y="5477839"/>
              <a:ext cx="1606550" cy="359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2222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448" dirty="0">
                  <a:solidFill>
                    <a:schemeClr val="accent3">
                      <a:lumMod val="75000"/>
                    </a:schemeClr>
                  </a:solidFill>
                  <a:latin typeface="Source Sans Pro"/>
                  <a:cs typeface="Arial" pitchFamily="34" charset="0"/>
                </a:rPr>
                <a:t>70% de la BR (30 €) </a:t>
              </a:r>
              <a:br>
                <a:rPr lang="fr-FR" sz="448" dirty="0">
                  <a:solidFill>
                    <a:schemeClr val="accent3">
                      <a:lumMod val="75000"/>
                    </a:schemeClr>
                  </a:solidFill>
                  <a:latin typeface="Source Sans Pro"/>
                  <a:cs typeface="Arial" pitchFamily="34" charset="0"/>
                </a:rPr>
              </a:br>
              <a:r>
                <a:rPr lang="fr-FR" sz="448" dirty="0">
                  <a:solidFill>
                    <a:schemeClr val="accent3">
                      <a:lumMod val="75000"/>
                    </a:schemeClr>
                  </a:solidFill>
                  <a:latin typeface="Source Sans Pro"/>
                  <a:cs typeface="Arial" pitchFamily="34" charset="0"/>
                </a:rPr>
                <a:t>(– 1€ de participation forfaitaire)</a:t>
              </a:r>
            </a:p>
          </p:txBody>
        </p:sp>
        <p:sp>
          <p:nvSpPr>
            <p:cNvPr id="10" name="Espace réservé du texte 4">
              <a:extLst>
                <a:ext uri="{FF2B5EF4-FFF2-40B4-BE49-F238E27FC236}">
                  <a16:creationId xmlns:a16="http://schemas.microsoft.com/office/drawing/2014/main" id="{8D02E7BB-4217-42A4-AB02-C9716A93C77A}"/>
                </a:ext>
              </a:extLst>
            </p:cNvPr>
            <p:cNvSpPr txBox="1">
              <a:spLocks/>
            </p:cNvSpPr>
            <p:nvPr/>
          </p:nvSpPr>
          <p:spPr>
            <a:xfrm>
              <a:off x="2304952" y="4061496"/>
              <a:ext cx="1625600" cy="287310"/>
            </a:xfrm>
            <a:prstGeom prst="rect">
              <a:avLst/>
            </a:prstGeom>
          </p:spPr>
          <p:txBody>
            <a:bodyPr vert="horz" lIns="58546" tIns="29273" rIns="58546" bIns="29273" rtlCol="0">
              <a:noAutofit/>
            </a:bodyPr>
            <a:lstStyle>
              <a:lvl1pPr marL="0" marR="0" indent="0" algn="l" defTabSz="457200" rtl="0" eaLnBrk="1" fontAlgn="auto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kern="1200" baseline="0">
                  <a:solidFill>
                    <a:srgbClr val="00008F"/>
                  </a:solidFill>
                  <a:latin typeface="Source Sans Pro"/>
                  <a:ea typeface="+mn-ea"/>
                  <a:cs typeface="Source Sans Pro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2900" algn="l" defTabSz="457200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92714">
                <a:lnSpc>
                  <a:spcPct val="70000"/>
                </a:lnSpc>
                <a:defRPr/>
              </a:pPr>
              <a:r>
                <a:rPr lang="fr-FR" sz="673" b="1" dirty="0">
                  <a:solidFill>
                    <a:prstClr val="white"/>
                  </a:solidFill>
                </a:rPr>
                <a:t>Dépenses réelles</a:t>
              </a:r>
              <a:endParaRPr lang="fr-FR" sz="673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560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EalyrbHE2It7FYv0RF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EalyrbHE2It7FYv0RF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EalyrbHE2It7FYv0RFrQ"/>
</p:tagLst>
</file>

<file path=ppt/theme/theme1.xml><?xml version="1.0" encoding="utf-8"?>
<a:theme xmlns:a="http://schemas.openxmlformats.org/drawingml/2006/main" name="Thème Office">
  <a:themeElements>
    <a:clrScheme name="AX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CF114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rte PPT Ax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b">
        <a:spAutoFit/>
      </a:bodyPr>
      <a:lstStyle>
        <a:defPPr algn="ctr" eaLnBrk="1" hangingPunct="1">
          <a:defRPr sz="800" dirty="0" err="1" smtClean="0">
            <a:solidFill>
              <a:srgbClr val="FF1721"/>
            </a:solidFill>
            <a:latin typeface="Source Sans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xa">
  <a:themeElements>
    <a:clrScheme name="AXA Charte PPT">
      <a:dk1>
        <a:sysClr val="windowText" lastClr="000000"/>
      </a:dk1>
      <a:lt1>
        <a:sysClr val="window" lastClr="FFFFFF"/>
      </a:lt1>
      <a:dk2>
        <a:srgbClr val="00008F"/>
      </a:dk2>
      <a:lt2>
        <a:srgbClr val="FCD385"/>
      </a:lt2>
      <a:accent1>
        <a:srgbClr val="027180"/>
      </a:accent1>
      <a:accent2>
        <a:srgbClr val="E196AA"/>
      </a:accent2>
      <a:accent3>
        <a:srgbClr val="00AEC6"/>
      </a:accent3>
      <a:accent4>
        <a:srgbClr val="914146"/>
      </a:accent4>
      <a:accent5>
        <a:srgbClr val="343C3D"/>
      </a:accent5>
      <a:accent6>
        <a:srgbClr val="B5D0EE"/>
      </a:accent6>
      <a:hlink>
        <a:srgbClr val="00008F"/>
      </a:hlink>
      <a:folHlink>
        <a:srgbClr val="BFBFBF"/>
      </a:folHlink>
    </a:clrScheme>
    <a:fontScheme name="charte PPT Ax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0" tIns="0" rIns="0" bIns="0" rtlCol="0" anchor="b">
        <a:spAutoFit/>
      </a:bodyPr>
      <a:lstStyle>
        <a:defPPr eaLnBrk="1" hangingPunct="1">
          <a:defRPr sz="1600" dirty="0" err="1" smtClean="0">
            <a:solidFill>
              <a:srgbClr val="404040"/>
            </a:solidFill>
            <a:latin typeface="+mj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XA Colour">
    <a:dk1>
      <a:sysClr val="windowText" lastClr="000000"/>
    </a:dk1>
    <a:lt1>
      <a:sysClr val="window" lastClr="FFFFFF"/>
    </a:lt1>
    <a:dk2>
      <a:srgbClr val="00008F"/>
    </a:dk2>
    <a:lt2>
      <a:srgbClr val="FCD385"/>
    </a:lt2>
    <a:accent1>
      <a:srgbClr val="027180"/>
    </a:accent1>
    <a:accent2>
      <a:srgbClr val="E196AA"/>
    </a:accent2>
    <a:accent3>
      <a:srgbClr val="00AEC6"/>
    </a:accent3>
    <a:accent4>
      <a:srgbClr val="914146"/>
    </a:accent4>
    <a:accent5>
      <a:srgbClr val="343C3D"/>
    </a:accent5>
    <a:accent6>
      <a:srgbClr val="B5D0EE"/>
    </a:accent6>
    <a:hlink>
      <a:srgbClr val="FF1721"/>
    </a:hlink>
    <a:folHlink>
      <a:srgbClr val="00D2D2"/>
    </a:folHlink>
  </a:clrScheme>
</a:themeOverride>
</file>

<file path=ppt/theme/themeOverride2.xml><?xml version="1.0" encoding="utf-8"?>
<a:themeOverride xmlns:a="http://schemas.openxmlformats.org/drawingml/2006/main">
  <a:clrScheme name="AXA Colour">
    <a:dk1>
      <a:sysClr val="windowText" lastClr="000000"/>
    </a:dk1>
    <a:lt1>
      <a:sysClr val="window" lastClr="FFFFFF"/>
    </a:lt1>
    <a:dk2>
      <a:srgbClr val="00008F"/>
    </a:dk2>
    <a:lt2>
      <a:srgbClr val="FCD385"/>
    </a:lt2>
    <a:accent1>
      <a:srgbClr val="027180"/>
    </a:accent1>
    <a:accent2>
      <a:srgbClr val="E196AA"/>
    </a:accent2>
    <a:accent3>
      <a:srgbClr val="00AEC6"/>
    </a:accent3>
    <a:accent4>
      <a:srgbClr val="914146"/>
    </a:accent4>
    <a:accent5>
      <a:srgbClr val="343C3D"/>
    </a:accent5>
    <a:accent6>
      <a:srgbClr val="B5D0EE"/>
    </a:accent6>
    <a:hlink>
      <a:srgbClr val="FF1721"/>
    </a:hlink>
    <a:folHlink>
      <a:srgbClr val="00D2D2"/>
    </a:folHlink>
  </a:clrScheme>
</a:themeOverride>
</file>

<file path=ppt/theme/themeOverride3.xml><?xml version="1.0" encoding="utf-8"?>
<a:themeOverride xmlns:a="http://schemas.openxmlformats.org/drawingml/2006/main">
  <a:clrScheme name="AXA Colour">
    <a:dk1>
      <a:sysClr val="windowText" lastClr="000000"/>
    </a:dk1>
    <a:lt1>
      <a:sysClr val="window" lastClr="FFFFFF"/>
    </a:lt1>
    <a:dk2>
      <a:srgbClr val="00008F"/>
    </a:dk2>
    <a:lt2>
      <a:srgbClr val="FCD385"/>
    </a:lt2>
    <a:accent1>
      <a:srgbClr val="027180"/>
    </a:accent1>
    <a:accent2>
      <a:srgbClr val="E196AA"/>
    </a:accent2>
    <a:accent3>
      <a:srgbClr val="00AEC6"/>
    </a:accent3>
    <a:accent4>
      <a:srgbClr val="914146"/>
    </a:accent4>
    <a:accent5>
      <a:srgbClr val="343C3D"/>
    </a:accent5>
    <a:accent6>
      <a:srgbClr val="B5D0EE"/>
    </a:accent6>
    <a:hlink>
      <a:srgbClr val="FF1721"/>
    </a:hlink>
    <a:folHlink>
      <a:srgbClr val="00D2D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54244C7487DD43A5CD948783DD7507" ma:contentTypeVersion="10" ma:contentTypeDescription="Create a new document." ma:contentTypeScope="" ma:versionID="9dadcc540c94d5dec05f21109b6a3533">
  <xsd:schema xmlns:xsd="http://www.w3.org/2001/XMLSchema" xmlns:xs="http://www.w3.org/2001/XMLSchema" xmlns:p="http://schemas.microsoft.com/office/2006/metadata/properties" xmlns:ns2="99d18152-934d-4531-b353-f8990f0bdc90" xmlns:ns3="f254d46a-88ac-44ca-ada6-f3ad5bafba1a" targetNamespace="http://schemas.microsoft.com/office/2006/metadata/properties" ma:root="true" ma:fieldsID="5eb9fc4092d759b0d4e3ce4e037c06e9" ns2:_="" ns3:_="">
    <xsd:import namespace="99d18152-934d-4531-b353-f8990f0bdc90"/>
    <xsd:import namespace="f254d46a-88ac-44ca-ada6-f3ad5bafba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18152-934d-4531-b353-f8990f0bd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4d46a-88ac-44ca-ada6-f3ad5bafba1a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Type de contenu"/>
        <xsd:element ref="dc:title" minOccurs="0" maxOccurs="1" ma:index="3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B8CC4B-EE77-4B62-9909-4D278C0939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4D554-3541-41E9-A24A-C3D783F15641}">
  <ds:schemaRefs>
    <ds:schemaRef ds:uri="http://schemas.microsoft.com/office/2006/documentManagement/types"/>
    <ds:schemaRef ds:uri="http://purl.org/dc/terms/"/>
    <ds:schemaRef ds:uri="99d18152-934d-4531-b353-f8990f0bdc90"/>
    <ds:schemaRef ds:uri="f254d46a-88ac-44ca-ada6-f3ad5bafba1a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9C7659-056A-4BCC-B2C5-32847C4D8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d18152-934d-4531-b353-f8990f0bdc90"/>
    <ds:schemaRef ds:uri="f254d46a-88ac-44ca-ada6-f3ad5bafba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4052</Words>
  <Application>Microsoft Office PowerPoint</Application>
  <PresentationFormat>Personnalisé</PresentationFormat>
  <Paragraphs>480</Paragraphs>
  <Slides>34</Slides>
  <Notes>12</Notes>
  <HiddenSlides>1</HiddenSlides>
  <MMClips>0</MMClips>
  <ScaleCrop>false</ScaleCrop>
  <HeadingPairs>
    <vt:vector size="6" baseType="variant">
      <vt:variant>
        <vt:lpstr>Polices utilisées</vt:lpstr>
      </vt:variant>
      <vt:variant>
        <vt:i4>19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56" baseType="lpstr">
      <vt:lpstr>ＭＳ Ｐゴシック</vt:lpstr>
      <vt:lpstr>Arial</vt:lpstr>
      <vt:lpstr>Calibri</vt:lpstr>
      <vt:lpstr>Calibri Light</vt:lpstr>
      <vt:lpstr>Century Gothic</vt:lpstr>
      <vt:lpstr>fleche_rond</vt:lpstr>
      <vt:lpstr>Franklin Gothic Book</vt:lpstr>
      <vt:lpstr>Georgia</vt:lpstr>
      <vt:lpstr>Publico Headline</vt:lpstr>
      <vt:lpstr>Publico Headline Bold</vt:lpstr>
      <vt:lpstr>Publico Headline Web Bold</vt:lpstr>
      <vt:lpstr>Sakkal Majalla</vt:lpstr>
      <vt:lpstr>Source Sans Pro</vt:lpstr>
      <vt:lpstr>Source Sans Pro Black</vt:lpstr>
      <vt:lpstr>Source Sans Pro Light</vt:lpstr>
      <vt:lpstr>Source Sans Pro Semibold</vt:lpstr>
      <vt:lpstr>Times New Roman</vt:lpstr>
      <vt:lpstr>Trebuchet MS</vt:lpstr>
      <vt:lpstr>Wingdings</vt:lpstr>
      <vt:lpstr>Thème Office</vt:lpstr>
      <vt:lpstr>1_Thème Office</vt:lpstr>
      <vt:lpstr>Axa</vt:lpstr>
      <vt:lpstr>Présentation PowerPoint</vt:lpstr>
      <vt:lpstr>Sommaire</vt:lpstr>
      <vt:lpstr>Présentation PowerPoint</vt:lpstr>
      <vt:lpstr>    La réforme du 100% Santé - Constat actuel</vt:lpstr>
      <vt:lpstr>    La réforme du 100% Santé - le fonctionnement des paniers</vt:lpstr>
      <vt:lpstr>    La réforme du 100% Santé - le fonctionnement des paniers</vt:lpstr>
      <vt:lpstr>Présentation PowerPoint</vt:lpstr>
      <vt:lpstr>Tout le monde à droit à une bonne complémentaire santé</vt:lpstr>
      <vt:lpstr>Présentation PowerPoint</vt:lpstr>
      <vt:lpstr>Présentation PowerPoint</vt:lpstr>
      <vt:lpstr>Les avantages de l’offre commerciale Assurance santé  pour votre commune</vt:lpstr>
      <vt:lpstr>Présentation PowerPoint</vt:lpstr>
      <vt:lpstr>L’offre commerciale Assurance santé pour votre commune</vt:lpstr>
      <vt:lpstr>L’offre commerciale Assurance santé pour votre commune</vt:lpstr>
      <vt:lpstr>Les remboursements</vt:lpstr>
      <vt:lpstr>Les remboursements</vt:lpstr>
      <vt:lpstr>Ma santé pour votre commune</vt:lpstr>
      <vt:lpstr>Les modules optionnels</vt:lpstr>
      <vt:lpstr>Présentation PowerPoint</vt:lpstr>
      <vt:lpstr>Présentation PowerPoint</vt:lpstr>
      <vt:lpstr>AXA, les services d’assistance / toutes formules</vt:lpstr>
      <vt:lpstr>Présentation PowerPoint</vt:lpstr>
      <vt:lpstr>Présentation PowerPoint</vt:lpstr>
      <vt:lpstr>Le second avis médical : Une réponse face à la détresse de la maladie </vt:lpstr>
      <vt:lpstr>Présentation PowerPoint</vt:lpstr>
      <vt:lpstr>Présentation PowerPoint</vt:lpstr>
      <vt:lpstr>HAPPY DAYS</vt:lpstr>
      <vt:lpstr>Votre conseiller près de chez vous</vt:lpstr>
      <vt:lpstr>Présentation PowerPoint</vt:lpstr>
      <vt:lpstr>La santé – Le ticket modérateur</vt:lpstr>
      <vt:lpstr>La santé – Le parcours de soin</vt:lpstr>
      <vt:lpstr>Pharmacie – Comprendre les remboursements</vt:lpstr>
      <vt:lpstr>Soins courants - Comprendre les remboursements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AXA_charte-PPT</dc:title>
  <dc:creator>cbi</dc:creator>
  <cp:lastModifiedBy>Maguy D'AMICO</cp:lastModifiedBy>
  <cp:revision>440</cp:revision>
  <cp:lastPrinted>2017-06-02T10:53:15Z</cp:lastPrinted>
  <dcterms:created xsi:type="dcterms:W3CDTF">2017-04-27T07:38:04Z</dcterms:created>
  <dcterms:modified xsi:type="dcterms:W3CDTF">2022-11-29T07:30:46Z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0x0101002454244C7487DD43A5CD948783DD7507</vt:lpwstr>
  </property>
  <property fmtid="{D5CDD505-2E9C-101B-9397-08002B2CF9AE}" pid="3" name="MSIP_Label_bbfbbd0f-0666-461a-9212-afe773a25324_Enabled">
    <vt:lpwstr>true</vt:lpwstr>
  </property>
  <property fmtid="{D5CDD505-2E9C-101B-9397-08002B2CF9AE}" pid="4" name="MSIP_Label_bbfbbd0f-0666-461a-9212-afe773a25324_SetDate">
    <vt:lpwstr>2022-01-11T14:16:38Z</vt:lpwstr>
  </property>
  <property fmtid="{D5CDD505-2E9C-101B-9397-08002B2CF9AE}" pid="5" name="MSIP_Label_bbfbbd0f-0666-461a-9212-afe773a25324_Method">
    <vt:lpwstr>Standard</vt:lpwstr>
  </property>
  <property fmtid="{D5CDD505-2E9C-101B-9397-08002B2CF9AE}" pid="6" name="MSIP_Label_bbfbbd0f-0666-461a-9212-afe773a25324_Name">
    <vt:lpwstr>AFA Confidentiel</vt:lpwstr>
  </property>
  <property fmtid="{D5CDD505-2E9C-101B-9397-08002B2CF9AE}" pid="7" name="MSIP_Label_bbfbbd0f-0666-461a-9212-afe773a25324_SiteId">
    <vt:lpwstr>396b38cc-aa65-492b-bb0e-3d94ed25a97b</vt:lpwstr>
  </property>
  <property fmtid="{D5CDD505-2E9C-101B-9397-08002B2CF9AE}" pid="8" name="MSIP_Label_bbfbbd0f-0666-461a-9212-afe773a25324_ActionId">
    <vt:lpwstr>c0bf7fac-2a6e-450f-962b-3429550271ef</vt:lpwstr>
  </property>
  <property fmtid="{D5CDD505-2E9C-101B-9397-08002B2CF9AE}" pid="9" name="MSIP_Label_bbfbbd0f-0666-461a-9212-afe773a25324_ContentBits">
    <vt:lpwstr>3</vt:lpwstr>
  </property>
</Properties>
</file>